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9" r:id="rId1"/>
  </p:sldMasterIdLst>
  <p:sldIdLst>
    <p:sldId id="263" r:id="rId2"/>
    <p:sldId id="310" r:id="rId3"/>
    <p:sldId id="343" r:id="rId4"/>
    <p:sldId id="345" r:id="rId5"/>
    <p:sldId id="344" r:id="rId6"/>
    <p:sldId id="346" r:id="rId7"/>
    <p:sldId id="353" r:id="rId8"/>
    <p:sldId id="354" r:id="rId9"/>
    <p:sldId id="355" r:id="rId10"/>
    <p:sldId id="347" r:id="rId11"/>
    <p:sldId id="348" r:id="rId12"/>
    <p:sldId id="349" r:id="rId13"/>
    <p:sldId id="352" r:id="rId14"/>
    <p:sldId id="318" r:id="rId15"/>
    <p:sldId id="317" r:id="rId16"/>
    <p:sldId id="319" r:id="rId17"/>
    <p:sldId id="313" r:id="rId18"/>
    <p:sldId id="338" r:id="rId19"/>
    <p:sldId id="339" r:id="rId20"/>
    <p:sldId id="340" r:id="rId21"/>
    <p:sldId id="351" r:id="rId22"/>
    <p:sldId id="295" r:id="rId23"/>
    <p:sldId id="298" r:id="rId24"/>
    <p:sldId id="296" r:id="rId25"/>
    <p:sldId id="341" r:id="rId26"/>
    <p:sldId id="305" r:id="rId27"/>
    <p:sldId id="336" r:id="rId28"/>
    <p:sldId id="335" r:id="rId29"/>
    <p:sldId id="334" r:id="rId30"/>
    <p:sldId id="324" r:id="rId31"/>
    <p:sldId id="332" r:id="rId32"/>
    <p:sldId id="333" r:id="rId33"/>
    <p:sldId id="359" r:id="rId34"/>
    <p:sldId id="350" r:id="rId35"/>
    <p:sldId id="342" r:id="rId36"/>
    <p:sldId id="356" r:id="rId37"/>
    <p:sldId id="358" r:id="rId38"/>
    <p:sldId id="35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46" d="100"/>
          <a:sy n="46" d="100"/>
        </p:scale>
        <p:origin x="63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B5D87A8-57C5-4901-B601-A16A33752B70}" type="datetimeFigureOut">
              <a:rPr lang="en-GB" smtClean="0"/>
              <a:t>25/01/2021</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ED37AAF8-FFB6-4F87-A773-E01B23AC5185}" type="slidenum">
              <a:rPr lang="en-GB" smtClean="0"/>
              <a:t>‹#›</a:t>
            </a:fld>
            <a:endParaRPr lang="en-GB"/>
          </a:p>
        </p:txBody>
      </p:sp>
    </p:spTree>
    <p:extLst>
      <p:ext uri="{BB962C8B-B14F-4D97-AF65-F5344CB8AC3E}">
        <p14:creationId xmlns:p14="http://schemas.microsoft.com/office/powerpoint/2010/main" val="351128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5D87A8-57C5-4901-B601-A16A33752B70}"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37AAF8-FFB6-4F87-A773-E01B23AC5185}" type="slidenum">
              <a:rPr lang="en-GB" smtClean="0"/>
              <a:t>‹#›</a:t>
            </a:fld>
            <a:endParaRPr lang="en-GB"/>
          </a:p>
        </p:txBody>
      </p:sp>
    </p:spTree>
    <p:extLst>
      <p:ext uri="{BB962C8B-B14F-4D97-AF65-F5344CB8AC3E}">
        <p14:creationId xmlns:p14="http://schemas.microsoft.com/office/powerpoint/2010/main" val="3625560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B5D87A8-57C5-4901-B601-A16A33752B70}" type="datetimeFigureOut">
              <a:rPr lang="en-GB" smtClean="0"/>
              <a:t>25/01/2021</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ED37AAF8-FFB6-4F87-A773-E01B23AC5185}" type="slidenum">
              <a:rPr lang="en-GB" smtClean="0"/>
              <a:t>‹#›</a:t>
            </a:fld>
            <a:endParaRPr lang="en-GB"/>
          </a:p>
        </p:txBody>
      </p:sp>
    </p:spTree>
    <p:extLst>
      <p:ext uri="{BB962C8B-B14F-4D97-AF65-F5344CB8AC3E}">
        <p14:creationId xmlns:p14="http://schemas.microsoft.com/office/powerpoint/2010/main" val="3286262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B5D87A8-57C5-4901-B601-A16A33752B70}" type="datetimeFigureOut">
              <a:rPr lang="en-GB" smtClean="0"/>
              <a:t>25/01/2021</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ED37AAF8-FFB6-4F87-A773-E01B23AC5185}"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59356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B5D87A8-57C5-4901-B601-A16A33752B70}" type="datetimeFigureOut">
              <a:rPr lang="en-GB" smtClean="0"/>
              <a:t>25/01/2021</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ED37AAF8-FFB6-4F87-A773-E01B23AC5185}" type="slidenum">
              <a:rPr lang="en-GB" smtClean="0"/>
              <a:t>‹#›</a:t>
            </a:fld>
            <a:endParaRPr lang="en-GB"/>
          </a:p>
        </p:txBody>
      </p:sp>
    </p:spTree>
    <p:extLst>
      <p:ext uri="{BB962C8B-B14F-4D97-AF65-F5344CB8AC3E}">
        <p14:creationId xmlns:p14="http://schemas.microsoft.com/office/powerpoint/2010/main" val="1482395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B5D87A8-57C5-4901-B601-A16A33752B70}" type="datetimeFigureOut">
              <a:rPr lang="en-GB" smtClean="0"/>
              <a:t>25/01/2021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37AAF8-FFB6-4F87-A773-E01B23AC5185}" type="slidenum">
              <a:rPr lang="en-GB" smtClean="0"/>
              <a:t>‹#›</a:t>
            </a:fld>
            <a:endParaRPr lang="en-GB"/>
          </a:p>
        </p:txBody>
      </p:sp>
    </p:spTree>
    <p:extLst>
      <p:ext uri="{BB962C8B-B14F-4D97-AF65-F5344CB8AC3E}">
        <p14:creationId xmlns:p14="http://schemas.microsoft.com/office/powerpoint/2010/main" val="3856275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B5D87A8-57C5-4901-B601-A16A33752B70}" type="datetimeFigureOut">
              <a:rPr lang="en-GB" smtClean="0"/>
              <a:t>25/01/2021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37AAF8-FFB6-4F87-A773-E01B23AC5185}" type="slidenum">
              <a:rPr lang="en-GB" smtClean="0"/>
              <a:t>‹#›</a:t>
            </a:fld>
            <a:endParaRPr lang="en-GB"/>
          </a:p>
        </p:txBody>
      </p:sp>
    </p:spTree>
    <p:extLst>
      <p:ext uri="{BB962C8B-B14F-4D97-AF65-F5344CB8AC3E}">
        <p14:creationId xmlns:p14="http://schemas.microsoft.com/office/powerpoint/2010/main" val="3031281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5D87A8-57C5-4901-B601-A16A33752B70}"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37AAF8-FFB6-4F87-A773-E01B23AC5185}" type="slidenum">
              <a:rPr lang="en-GB" smtClean="0"/>
              <a:t>‹#›</a:t>
            </a:fld>
            <a:endParaRPr lang="en-GB"/>
          </a:p>
        </p:txBody>
      </p:sp>
    </p:spTree>
    <p:extLst>
      <p:ext uri="{BB962C8B-B14F-4D97-AF65-F5344CB8AC3E}">
        <p14:creationId xmlns:p14="http://schemas.microsoft.com/office/powerpoint/2010/main" val="2182401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B5D87A8-57C5-4901-B601-A16A33752B70}" type="datetimeFigureOut">
              <a:rPr lang="en-GB" smtClean="0"/>
              <a:t>25/01/2021</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ED37AAF8-FFB6-4F87-A773-E01B23AC5185}" type="slidenum">
              <a:rPr lang="en-GB" smtClean="0"/>
              <a:t>‹#›</a:t>
            </a:fld>
            <a:endParaRPr lang="en-GB"/>
          </a:p>
        </p:txBody>
      </p:sp>
    </p:spTree>
    <p:extLst>
      <p:ext uri="{BB962C8B-B14F-4D97-AF65-F5344CB8AC3E}">
        <p14:creationId xmlns:p14="http://schemas.microsoft.com/office/powerpoint/2010/main" val="378136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5D87A8-57C5-4901-B601-A16A33752B70}" type="datetimeFigureOut">
              <a:rPr lang="en-GB" smtClean="0"/>
              <a:t>25/01/2021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37AAF8-FFB6-4F87-A773-E01B23AC5185}" type="slidenum">
              <a:rPr lang="en-GB" smtClean="0"/>
              <a:t>‹#›</a:t>
            </a:fld>
            <a:endParaRPr lang="en-GB"/>
          </a:p>
        </p:txBody>
      </p:sp>
    </p:spTree>
    <p:extLst>
      <p:ext uri="{BB962C8B-B14F-4D97-AF65-F5344CB8AC3E}">
        <p14:creationId xmlns:p14="http://schemas.microsoft.com/office/powerpoint/2010/main" val="91031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B5D87A8-57C5-4901-B601-A16A33752B70}" type="datetimeFigureOut">
              <a:rPr lang="en-GB" smtClean="0"/>
              <a:t>25/01/2021</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ED37AAF8-FFB6-4F87-A773-E01B23AC5185}" type="slidenum">
              <a:rPr lang="en-GB" smtClean="0"/>
              <a:t>‹#›</a:t>
            </a:fld>
            <a:endParaRPr lang="en-GB"/>
          </a:p>
        </p:txBody>
      </p:sp>
    </p:spTree>
    <p:extLst>
      <p:ext uri="{BB962C8B-B14F-4D97-AF65-F5344CB8AC3E}">
        <p14:creationId xmlns:p14="http://schemas.microsoft.com/office/powerpoint/2010/main" val="290480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5D87A8-57C5-4901-B601-A16A33752B70}"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37AAF8-FFB6-4F87-A773-E01B23AC5185}" type="slidenum">
              <a:rPr lang="en-GB" smtClean="0"/>
              <a:t>‹#›</a:t>
            </a:fld>
            <a:endParaRPr lang="en-GB"/>
          </a:p>
        </p:txBody>
      </p:sp>
    </p:spTree>
    <p:extLst>
      <p:ext uri="{BB962C8B-B14F-4D97-AF65-F5344CB8AC3E}">
        <p14:creationId xmlns:p14="http://schemas.microsoft.com/office/powerpoint/2010/main" val="240829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5D87A8-57C5-4901-B601-A16A33752B70}" type="datetimeFigureOut">
              <a:rPr lang="en-GB" smtClean="0"/>
              <a:t>25/01/2021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37AAF8-FFB6-4F87-A773-E01B23AC5185}" type="slidenum">
              <a:rPr lang="en-GB" smtClean="0"/>
              <a:t>‹#›</a:t>
            </a:fld>
            <a:endParaRPr lang="en-GB"/>
          </a:p>
        </p:txBody>
      </p:sp>
    </p:spTree>
    <p:extLst>
      <p:ext uri="{BB962C8B-B14F-4D97-AF65-F5344CB8AC3E}">
        <p14:creationId xmlns:p14="http://schemas.microsoft.com/office/powerpoint/2010/main" val="398106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5D87A8-57C5-4901-B601-A16A33752B70}" type="datetimeFigureOut">
              <a:rPr lang="en-GB" smtClean="0"/>
              <a:t>25/01/2021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37AAF8-FFB6-4F87-A773-E01B23AC5185}" type="slidenum">
              <a:rPr lang="en-GB" smtClean="0"/>
              <a:t>‹#›</a:t>
            </a:fld>
            <a:endParaRPr lang="en-GB"/>
          </a:p>
        </p:txBody>
      </p:sp>
    </p:spTree>
    <p:extLst>
      <p:ext uri="{BB962C8B-B14F-4D97-AF65-F5344CB8AC3E}">
        <p14:creationId xmlns:p14="http://schemas.microsoft.com/office/powerpoint/2010/main" val="164998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D87A8-57C5-4901-B601-A16A33752B70}" type="datetimeFigureOut">
              <a:rPr lang="en-GB" smtClean="0"/>
              <a:t>25/01/2021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37AAF8-FFB6-4F87-A773-E01B23AC5185}" type="slidenum">
              <a:rPr lang="en-GB" smtClean="0"/>
              <a:t>‹#›</a:t>
            </a:fld>
            <a:endParaRPr lang="en-GB"/>
          </a:p>
        </p:txBody>
      </p:sp>
    </p:spTree>
    <p:extLst>
      <p:ext uri="{BB962C8B-B14F-4D97-AF65-F5344CB8AC3E}">
        <p14:creationId xmlns:p14="http://schemas.microsoft.com/office/powerpoint/2010/main" val="3561617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5D87A8-57C5-4901-B601-A16A33752B70}"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37AAF8-FFB6-4F87-A773-E01B23AC5185}" type="slidenum">
              <a:rPr lang="en-GB" smtClean="0"/>
              <a:t>‹#›</a:t>
            </a:fld>
            <a:endParaRPr lang="en-GB"/>
          </a:p>
        </p:txBody>
      </p:sp>
    </p:spTree>
    <p:extLst>
      <p:ext uri="{BB962C8B-B14F-4D97-AF65-F5344CB8AC3E}">
        <p14:creationId xmlns:p14="http://schemas.microsoft.com/office/powerpoint/2010/main" val="230589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5D87A8-57C5-4901-B601-A16A33752B70}" type="datetimeFigureOut">
              <a:rPr lang="en-GB" smtClean="0"/>
              <a:t>25/01/2021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37AAF8-FFB6-4F87-A773-E01B23AC5185}" type="slidenum">
              <a:rPr lang="en-GB" smtClean="0"/>
              <a:t>‹#›</a:t>
            </a:fld>
            <a:endParaRPr lang="en-GB"/>
          </a:p>
        </p:txBody>
      </p:sp>
    </p:spTree>
    <p:extLst>
      <p:ext uri="{BB962C8B-B14F-4D97-AF65-F5344CB8AC3E}">
        <p14:creationId xmlns:p14="http://schemas.microsoft.com/office/powerpoint/2010/main" val="2154002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B5D87A8-57C5-4901-B601-A16A33752B70}" type="datetimeFigureOut">
              <a:rPr lang="en-GB" smtClean="0"/>
              <a:t>25/01/2021</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D37AAF8-FFB6-4F87-A773-E01B23AC5185}" type="slidenum">
              <a:rPr lang="en-GB" smtClean="0"/>
              <a:t>‹#›</a:t>
            </a:fld>
            <a:endParaRPr lang="en-GB"/>
          </a:p>
        </p:txBody>
      </p:sp>
    </p:spTree>
    <p:extLst>
      <p:ext uri="{BB962C8B-B14F-4D97-AF65-F5344CB8AC3E}">
        <p14:creationId xmlns:p14="http://schemas.microsoft.com/office/powerpoint/2010/main" val="4219365859"/>
      </p:ext>
    </p:extLst>
  </p:cSld>
  <p:clrMap bg1="dk1" tx1="lt1" bg2="dk2"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youtu.be/2ancVyt12x4" TargetMode="Externa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5592" y="2526612"/>
            <a:ext cx="9448800" cy="1825096"/>
          </a:xfrm>
        </p:spPr>
        <p:txBody>
          <a:bodyPr>
            <a:normAutofit fontScale="90000"/>
          </a:bodyPr>
          <a:lstStyle/>
          <a:p>
            <a:pPr algn="ctr"/>
            <a:r>
              <a:rPr lang="en-GB" dirty="0" smtClean="0"/>
              <a:t/>
            </a:r>
            <a:br>
              <a:rPr lang="en-GB" dirty="0" smtClean="0"/>
            </a:br>
            <a:r>
              <a:rPr lang="en-GB" dirty="0" smtClean="0"/>
              <a:t>zoom meeting</a:t>
            </a:r>
            <a:br>
              <a:rPr lang="en-GB" dirty="0" smtClean="0"/>
            </a:br>
            <a:r>
              <a:rPr lang="en-GB" dirty="0" smtClean="0"/>
              <a:t>remote learning </a:t>
            </a:r>
            <a:br>
              <a:rPr lang="en-GB" dirty="0" smtClean="0"/>
            </a:br>
            <a:r>
              <a:rPr lang="en-GB" dirty="0" smtClean="0"/>
              <a:t>25.1.21</a:t>
            </a:r>
            <a:endParaRPr lang="en-GB" dirty="0"/>
          </a:p>
        </p:txBody>
      </p:sp>
    </p:spTree>
    <p:extLst>
      <p:ext uri="{BB962C8B-B14F-4D97-AF65-F5344CB8AC3E}">
        <p14:creationId xmlns:p14="http://schemas.microsoft.com/office/powerpoint/2010/main" val="3048354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297" t="3786" r="19630" b="2881"/>
          <a:stretch/>
        </p:blipFill>
        <p:spPr>
          <a:xfrm>
            <a:off x="1388533" y="248355"/>
            <a:ext cx="6773334" cy="6400800"/>
          </a:xfrm>
          <a:prstGeom prst="rect">
            <a:avLst/>
          </a:prstGeom>
        </p:spPr>
      </p:pic>
      <p:sp>
        <p:nvSpPr>
          <p:cNvPr id="2" name="Rectangle 1"/>
          <p:cNvSpPr/>
          <p:nvPr/>
        </p:nvSpPr>
        <p:spPr>
          <a:xfrm>
            <a:off x="8376356" y="1694429"/>
            <a:ext cx="3307918" cy="2031325"/>
          </a:xfrm>
          <a:prstGeom prst="rect">
            <a:avLst/>
          </a:prstGeom>
        </p:spPr>
        <p:txBody>
          <a:bodyPr wrap="square">
            <a:spAutoFit/>
          </a:bodyPr>
          <a:lstStyle/>
          <a:p>
            <a:r>
              <a:rPr lang="en-US" dirty="0" smtClean="0"/>
              <a:t>My eldest child</a:t>
            </a:r>
          </a:p>
          <a:p>
            <a:r>
              <a:rPr lang="en-US" dirty="0" smtClean="0"/>
              <a:t>Izzy</a:t>
            </a:r>
            <a:r>
              <a:rPr lang="en-US" dirty="0"/>
              <a:t/>
            </a:r>
            <a:br>
              <a:rPr lang="en-US" dirty="0"/>
            </a:br>
            <a:r>
              <a:rPr lang="en-US" dirty="0" smtClean="0"/>
              <a:t>Year 9</a:t>
            </a:r>
          </a:p>
          <a:p>
            <a:endParaRPr lang="en-US" dirty="0"/>
          </a:p>
          <a:p>
            <a:r>
              <a:rPr lang="en-US" dirty="0" smtClean="0"/>
              <a:t>Not been to school for more than a week at a time since October</a:t>
            </a:r>
            <a:endParaRPr lang="en-GB" dirty="0"/>
          </a:p>
        </p:txBody>
      </p:sp>
    </p:spTree>
    <p:extLst>
      <p:ext uri="{BB962C8B-B14F-4D97-AF65-F5344CB8AC3E}">
        <p14:creationId xmlns:p14="http://schemas.microsoft.com/office/powerpoint/2010/main" val="2414796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675" y="112888"/>
            <a:ext cx="5508977" cy="4131733"/>
          </a:xfrm>
          <a:prstGeom prst="rect">
            <a:avLst/>
          </a:prstGeom>
        </p:spPr>
      </p:pic>
      <p:sp>
        <p:nvSpPr>
          <p:cNvPr id="4" name="Rectangle 3"/>
          <p:cNvSpPr/>
          <p:nvPr/>
        </p:nvSpPr>
        <p:spPr>
          <a:xfrm>
            <a:off x="8421512" y="499871"/>
            <a:ext cx="3307918" cy="2585323"/>
          </a:xfrm>
          <a:prstGeom prst="rect">
            <a:avLst/>
          </a:prstGeom>
        </p:spPr>
        <p:txBody>
          <a:bodyPr wrap="square">
            <a:spAutoFit/>
          </a:bodyPr>
          <a:lstStyle/>
          <a:p>
            <a:r>
              <a:rPr lang="en-US" dirty="0" smtClean="0"/>
              <a:t>My middle child</a:t>
            </a:r>
          </a:p>
          <a:p>
            <a:endParaRPr lang="en-US" dirty="0" smtClean="0"/>
          </a:p>
          <a:p>
            <a:r>
              <a:rPr lang="en-US" dirty="0" smtClean="0"/>
              <a:t>James</a:t>
            </a:r>
            <a:r>
              <a:rPr lang="en-US" dirty="0"/>
              <a:t/>
            </a:r>
            <a:br>
              <a:rPr lang="en-US" dirty="0"/>
            </a:br>
            <a:endParaRPr lang="en-US" dirty="0" smtClean="0"/>
          </a:p>
          <a:p>
            <a:r>
              <a:rPr lang="en-US" dirty="0" smtClean="0"/>
              <a:t>Year 7</a:t>
            </a:r>
          </a:p>
          <a:p>
            <a:endParaRPr lang="en-US" dirty="0"/>
          </a:p>
          <a:p>
            <a:r>
              <a:rPr lang="en-US" dirty="0" smtClean="0"/>
              <a:t>Struggled with technology like each lesson on Teams for the first week</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187" y="3194756"/>
            <a:ext cx="4884325" cy="3663244"/>
          </a:xfrm>
          <a:prstGeom prst="rect">
            <a:avLst/>
          </a:prstGeom>
        </p:spPr>
      </p:pic>
    </p:spTree>
    <p:extLst>
      <p:ext uri="{BB962C8B-B14F-4D97-AF65-F5344CB8AC3E}">
        <p14:creationId xmlns:p14="http://schemas.microsoft.com/office/powerpoint/2010/main" val="654582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135" y="857154"/>
            <a:ext cx="6826015" cy="5119511"/>
          </a:xfrm>
          <a:prstGeom prst="rect">
            <a:avLst/>
          </a:prstGeom>
        </p:spPr>
      </p:pic>
      <p:sp>
        <p:nvSpPr>
          <p:cNvPr id="4" name="Rectangle 3"/>
          <p:cNvSpPr/>
          <p:nvPr/>
        </p:nvSpPr>
        <p:spPr>
          <a:xfrm>
            <a:off x="8082844" y="1570251"/>
            <a:ext cx="3849511" cy="3693319"/>
          </a:xfrm>
          <a:prstGeom prst="rect">
            <a:avLst/>
          </a:prstGeom>
        </p:spPr>
        <p:txBody>
          <a:bodyPr wrap="square">
            <a:spAutoFit/>
          </a:bodyPr>
          <a:lstStyle/>
          <a:p>
            <a:r>
              <a:rPr lang="en-US" dirty="0" smtClean="0"/>
              <a:t>My youngest child</a:t>
            </a:r>
          </a:p>
          <a:p>
            <a:endParaRPr lang="en-US" dirty="0" smtClean="0"/>
          </a:p>
          <a:p>
            <a:r>
              <a:rPr lang="en-US" dirty="0" smtClean="0"/>
              <a:t>Evie – our little ball of chaos!</a:t>
            </a:r>
            <a:r>
              <a:rPr lang="en-US" dirty="0"/>
              <a:t/>
            </a:r>
            <a:br>
              <a:rPr lang="en-US" dirty="0"/>
            </a:br>
            <a:endParaRPr lang="en-US" dirty="0" smtClean="0"/>
          </a:p>
          <a:p>
            <a:r>
              <a:rPr lang="en-US" dirty="0" smtClean="0"/>
              <a:t>Year 4</a:t>
            </a:r>
          </a:p>
          <a:p>
            <a:endParaRPr lang="en-US" dirty="0"/>
          </a:p>
          <a:p>
            <a:r>
              <a:rPr lang="en-US" dirty="0" smtClean="0"/>
              <a:t>At school but on the odd day my wife is teaching from home she has been at home. </a:t>
            </a:r>
          </a:p>
          <a:p>
            <a:r>
              <a:rPr lang="en-US" dirty="0"/>
              <a:t/>
            </a:r>
            <a:br>
              <a:rPr lang="en-US" dirty="0"/>
            </a:br>
            <a:r>
              <a:rPr lang="en-US" dirty="0" smtClean="0"/>
              <a:t>How much evidence of quality work-related apparatus can you see at her desk?!</a:t>
            </a:r>
            <a:endParaRPr lang="en-GB" dirty="0"/>
          </a:p>
        </p:txBody>
      </p:sp>
    </p:spTree>
    <p:extLst>
      <p:ext uri="{BB962C8B-B14F-4D97-AF65-F5344CB8AC3E}">
        <p14:creationId xmlns:p14="http://schemas.microsoft.com/office/powerpoint/2010/main" val="3475202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ok at all this work I haven't done yet. Julie Andrews | Work humor, Work  memes, Make me laug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8978" y="1879163"/>
            <a:ext cx="6058952" cy="447150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1995172" y="586135"/>
            <a:ext cx="12987866" cy="1293028"/>
          </a:xfrm>
        </p:spPr>
        <p:txBody>
          <a:bodyPr>
            <a:normAutofit/>
          </a:bodyPr>
          <a:lstStyle/>
          <a:p>
            <a:r>
              <a:rPr lang="en-US" sz="3200" dirty="0" smtClean="0"/>
              <a:t>…To </a:t>
            </a:r>
            <a:r>
              <a:rPr lang="en-US" sz="3200" dirty="0" err="1" smtClean="0"/>
              <a:t>summarise</a:t>
            </a:r>
            <a:r>
              <a:rPr lang="en-US" sz="3200" dirty="0" smtClean="0"/>
              <a:t> our current feelings…</a:t>
            </a:r>
            <a:endParaRPr lang="en-GB" sz="3200" dirty="0"/>
          </a:p>
        </p:txBody>
      </p:sp>
    </p:spTree>
    <p:extLst>
      <p:ext uri="{BB962C8B-B14F-4D97-AF65-F5344CB8AC3E}">
        <p14:creationId xmlns:p14="http://schemas.microsoft.com/office/powerpoint/2010/main" val="3994627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96087" y="1539805"/>
            <a:ext cx="3440249" cy="4749516"/>
          </a:xfrm>
          <a:prstGeom prst="rect">
            <a:avLst/>
          </a:prstGeom>
        </p:spPr>
      </p:pic>
      <p:sp>
        <p:nvSpPr>
          <p:cNvPr id="6" name="Title 1"/>
          <p:cNvSpPr>
            <a:spLocks noGrp="1"/>
          </p:cNvSpPr>
          <p:nvPr>
            <p:ph type="title"/>
          </p:nvPr>
        </p:nvSpPr>
        <p:spPr>
          <a:xfrm>
            <a:off x="-1893572" y="246777"/>
            <a:ext cx="12987866" cy="1293028"/>
          </a:xfrm>
        </p:spPr>
        <p:txBody>
          <a:bodyPr>
            <a:normAutofit/>
          </a:bodyPr>
          <a:lstStyle/>
          <a:p>
            <a:r>
              <a:rPr lang="en-US" sz="3200" dirty="0" smtClean="0"/>
              <a:t>What September’s return to school taught us</a:t>
            </a:r>
            <a:endParaRPr lang="en-GB" sz="3200" dirty="0"/>
          </a:p>
        </p:txBody>
      </p:sp>
    </p:spTree>
    <p:extLst>
      <p:ext uri="{BB962C8B-B14F-4D97-AF65-F5344CB8AC3E}">
        <p14:creationId xmlns:p14="http://schemas.microsoft.com/office/powerpoint/2010/main" val="3131001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844" y="630599"/>
            <a:ext cx="12987866" cy="1293028"/>
          </a:xfrm>
        </p:spPr>
        <p:txBody>
          <a:bodyPr>
            <a:normAutofit/>
          </a:bodyPr>
          <a:lstStyle/>
          <a:p>
            <a:r>
              <a:rPr lang="en-US" sz="3200" dirty="0" smtClean="0"/>
              <a:t>What September’s return to school taught us</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66517590"/>
              </p:ext>
            </p:extLst>
          </p:nvPr>
        </p:nvGraphicFramePr>
        <p:xfrm>
          <a:off x="2089055" y="1811540"/>
          <a:ext cx="4644254" cy="3912870"/>
        </p:xfrm>
        <a:graphic>
          <a:graphicData uri="http://schemas.openxmlformats.org/drawingml/2006/table">
            <a:tbl>
              <a:tblPr firstRow="1" firstCol="1" bandRow="1"/>
              <a:tblGrid>
                <a:gridCol w="581258">
                  <a:extLst>
                    <a:ext uri="{9D8B030D-6E8A-4147-A177-3AD203B41FA5}">
                      <a16:colId xmlns:a16="http://schemas.microsoft.com/office/drawing/2014/main" val="3325089522"/>
                    </a:ext>
                  </a:extLst>
                </a:gridCol>
                <a:gridCol w="952735">
                  <a:extLst>
                    <a:ext uri="{9D8B030D-6E8A-4147-A177-3AD203B41FA5}">
                      <a16:colId xmlns:a16="http://schemas.microsoft.com/office/drawing/2014/main" val="722574261"/>
                    </a:ext>
                  </a:extLst>
                </a:gridCol>
                <a:gridCol w="952735">
                  <a:extLst>
                    <a:ext uri="{9D8B030D-6E8A-4147-A177-3AD203B41FA5}">
                      <a16:colId xmlns:a16="http://schemas.microsoft.com/office/drawing/2014/main" val="74679658"/>
                    </a:ext>
                  </a:extLst>
                </a:gridCol>
                <a:gridCol w="952735">
                  <a:extLst>
                    <a:ext uri="{9D8B030D-6E8A-4147-A177-3AD203B41FA5}">
                      <a16:colId xmlns:a16="http://schemas.microsoft.com/office/drawing/2014/main" val="3261554356"/>
                    </a:ext>
                  </a:extLst>
                </a:gridCol>
                <a:gridCol w="1204791">
                  <a:extLst>
                    <a:ext uri="{9D8B030D-6E8A-4147-A177-3AD203B41FA5}">
                      <a16:colId xmlns:a16="http://schemas.microsoft.com/office/drawing/2014/main" val="3059894722"/>
                    </a:ext>
                  </a:extLst>
                </a:gridCol>
              </a:tblGrid>
              <a:tr h="110027">
                <a:tc>
                  <a:txBody>
                    <a:bodyPr/>
                    <a:lstStyle/>
                    <a:p>
                      <a:pPr algn="l">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31.9.20 (2 days)</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7.9.20</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14.9.20</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21.9.20</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539483"/>
                  </a:ext>
                </a:extLst>
              </a:tr>
              <a:tr h="440105">
                <a:tc>
                  <a:txBody>
                    <a:bodyPr/>
                    <a:lstStyle/>
                    <a:p>
                      <a:pPr algn="l">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24</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 at 0</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125</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88% at 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 at 1</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130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85.3% at 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14.6% at 1</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130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97.7% at 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3.3% at 1</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79874804"/>
                  </a:ext>
                </a:extLst>
              </a:tr>
              <a:tr h="550131">
                <a:tc>
                  <a:txBody>
                    <a:bodyPr/>
                    <a:lstStyle/>
                    <a:p>
                      <a:pPr algn="l">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54</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1.9% at 0</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81.4% at 1</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16.7% at 2</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120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86.7% at 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12.5% at 1</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0.8% at 2</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129</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94.6% at 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4.7% at 1</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0.8% at 2</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129</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94.6% at 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4.7% at 1</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0.8% at 2</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84443020"/>
                  </a:ext>
                </a:extLst>
              </a:tr>
              <a:tr h="550131">
                <a:tc>
                  <a:txBody>
                    <a:bodyPr/>
                    <a:lstStyle/>
                    <a:p>
                      <a:pPr algn="l">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56</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 at 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76.8% at 1</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23.2% at 2</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135</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 at 0</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88.9% at 1</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11.1% at 2</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135</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 at 0</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88.9% at 1</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11.1% at 2</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135</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 at 0</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88.9% at 1</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11.1% at 2</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9350841"/>
                  </a:ext>
                </a:extLst>
              </a:tr>
              <a:tr h="550131">
                <a:tc>
                  <a:txBody>
                    <a:bodyPr/>
                    <a:lstStyle/>
                    <a:p>
                      <a:pPr algn="l">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60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83.3% at 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15% at 1</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1.7% at 2</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139</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85.6% at 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10.7% at 1</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2.8% at 2</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0.7% at 3</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143</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86% at 0</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12.6% at 1</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0.7% at 2</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0.7% at 3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143</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88.8% at 0</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5.6% at 1</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0.7% at 2</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4.9% at 3 (2 pupils)</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33529893"/>
                  </a:ext>
                </a:extLst>
              </a:tr>
              <a:tr h="550131">
                <a:tc>
                  <a:txBody>
                    <a:bodyPr/>
                    <a:lstStyle/>
                    <a:p>
                      <a:pPr algn="l">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60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83.3% at 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15% at 1</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1.7% at 2</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143</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86% at 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12.6% at 1</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0.7% at 2</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0.7% at 3</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143</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86% at 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12.6% at 1</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0.7% at 2</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0.7% at 3</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143</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86% at 0</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12.6% at 1</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0.7% at 2</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0.7% at 3</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87476175"/>
                  </a:ext>
                </a:extLst>
              </a:tr>
              <a:tr h="550131">
                <a:tc>
                  <a:txBody>
                    <a:bodyPr/>
                    <a:lstStyle/>
                    <a:p>
                      <a:pPr algn="l">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54</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88.9% at 0</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7.4% at 1</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3.7% at 2</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–113</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88.9% at 0</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7.4% at 1</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3.7% at 2</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133</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 at 0</a:t>
                      </a:r>
                    </a:p>
                    <a:p>
                      <a:pPr algn="l">
                        <a:lnSpc>
                          <a:spcPct val="107000"/>
                        </a:lnSpc>
                        <a:spcAft>
                          <a:spcPts val="0"/>
                        </a:spcAft>
                      </a:pPr>
                      <a:r>
                        <a:rPr lang="en-GB"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Entries – 133</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100% at 0</a:t>
                      </a:r>
                    </a:p>
                    <a:p>
                      <a:pPr algn="l">
                        <a:lnSpc>
                          <a:spcPct val="107000"/>
                        </a:lnSpc>
                        <a:spcAft>
                          <a:spcPts val="0"/>
                        </a:spcAft>
                      </a:pPr>
                      <a:r>
                        <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1283" marR="512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9185917"/>
                  </a:ext>
                </a:extLst>
              </a:tr>
            </a:tbl>
          </a:graphicData>
        </a:graphic>
      </p:graphicFrame>
    </p:spTree>
    <p:extLst>
      <p:ext uri="{BB962C8B-B14F-4D97-AF65-F5344CB8AC3E}">
        <p14:creationId xmlns:p14="http://schemas.microsoft.com/office/powerpoint/2010/main" val="3535554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Children are adaptable</a:t>
            </a:r>
          </a:p>
          <a:p>
            <a:r>
              <a:rPr lang="en-US" dirty="0" smtClean="0"/>
              <a:t>Children </a:t>
            </a:r>
            <a:r>
              <a:rPr lang="en-US" dirty="0" smtClean="0"/>
              <a:t>work best and they thrive when there’s predictability and structure</a:t>
            </a:r>
          </a:p>
          <a:p>
            <a:r>
              <a:rPr lang="en-US" dirty="0" smtClean="0"/>
              <a:t>It helps children to feel contained and they know what is coming up next</a:t>
            </a:r>
          </a:p>
          <a:p>
            <a:r>
              <a:rPr lang="en-US" dirty="0" smtClean="0"/>
              <a:t>Remind yourself that you’re not a teacher</a:t>
            </a:r>
          </a:p>
          <a:p>
            <a:r>
              <a:rPr lang="en-US" dirty="0" smtClean="0"/>
              <a:t>When children are calm they are more able to learn</a:t>
            </a:r>
          </a:p>
          <a:p>
            <a:r>
              <a:rPr lang="en-US" dirty="0" smtClean="0"/>
              <a:t>Looking after the basics – diet, sleep, exercise and talking</a:t>
            </a:r>
          </a:p>
          <a:p>
            <a:endParaRPr lang="en-GB" dirty="0"/>
          </a:p>
        </p:txBody>
      </p:sp>
      <p:sp>
        <p:nvSpPr>
          <p:cNvPr id="4" name="Title 1"/>
          <p:cNvSpPr>
            <a:spLocks noGrp="1"/>
          </p:cNvSpPr>
          <p:nvPr>
            <p:ph type="title"/>
          </p:nvPr>
        </p:nvSpPr>
        <p:spPr>
          <a:xfrm>
            <a:off x="2895600" y="764373"/>
            <a:ext cx="8610600" cy="1293028"/>
          </a:xfrm>
        </p:spPr>
        <p:txBody>
          <a:bodyPr/>
          <a:lstStyle/>
          <a:p>
            <a:r>
              <a:rPr lang="en-US" dirty="0" smtClean="0"/>
              <a:t>What HAVE YOU FOUND OUT?</a:t>
            </a:r>
            <a:endParaRPr lang="en-GB" dirty="0"/>
          </a:p>
        </p:txBody>
      </p:sp>
    </p:spTree>
    <p:extLst>
      <p:ext uri="{BB962C8B-B14F-4D97-AF65-F5344CB8AC3E}">
        <p14:creationId xmlns:p14="http://schemas.microsoft.com/office/powerpoint/2010/main" val="3802170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working well?</a:t>
            </a:r>
            <a:endParaRPr lang="en-GB" dirty="0"/>
          </a:p>
        </p:txBody>
      </p:sp>
      <p:sp>
        <p:nvSpPr>
          <p:cNvPr id="3" name="Content Placeholder 2"/>
          <p:cNvSpPr>
            <a:spLocks noGrp="1"/>
          </p:cNvSpPr>
          <p:nvPr>
            <p:ph idx="1"/>
          </p:nvPr>
        </p:nvSpPr>
        <p:spPr/>
        <p:txBody>
          <a:bodyPr/>
          <a:lstStyle/>
          <a:p>
            <a:r>
              <a:rPr lang="en-US" dirty="0" smtClean="0"/>
              <a:t>Routine, routine, routine</a:t>
            </a:r>
          </a:p>
          <a:p>
            <a:r>
              <a:rPr lang="en-US" dirty="0" smtClean="0"/>
              <a:t>Good preparation</a:t>
            </a:r>
          </a:p>
          <a:p>
            <a:r>
              <a:rPr lang="en-US" dirty="0" smtClean="0"/>
              <a:t>Breaking the day into chunks</a:t>
            </a:r>
          </a:p>
          <a:p>
            <a:r>
              <a:rPr lang="en-US" dirty="0" smtClean="0"/>
              <a:t>Discipline</a:t>
            </a:r>
          </a:p>
          <a:p>
            <a:r>
              <a:rPr lang="en-US" dirty="0" smtClean="0"/>
              <a:t>Good use of devices</a:t>
            </a:r>
          </a:p>
          <a:p>
            <a:r>
              <a:rPr lang="en-US" dirty="0" smtClean="0"/>
              <a:t>Communication – with school, with our child</a:t>
            </a:r>
          </a:p>
          <a:p>
            <a:r>
              <a:rPr lang="en-US" dirty="0" smtClean="0"/>
              <a:t>Trying to increase independence even if it’s marking something </a:t>
            </a:r>
          </a:p>
          <a:p>
            <a:endParaRPr lang="en-GB" dirty="0"/>
          </a:p>
        </p:txBody>
      </p:sp>
    </p:spTree>
    <p:extLst>
      <p:ext uri="{BB962C8B-B14F-4D97-AF65-F5344CB8AC3E}">
        <p14:creationId xmlns:p14="http://schemas.microsoft.com/office/powerpoint/2010/main" val="647962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working well?</a:t>
            </a:r>
            <a:endParaRPr lang="en-GB" dirty="0"/>
          </a:p>
        </p:txBody>
      </p:sp>
      <p:sp>
        <p:nvSpPr>
          <p:cNvPr id="3" name="Content Placeholder 2"/>
          <p:cNvSpPr>
            <a:spLocks noGrp="1"/>
          </p:cNvSpPr>
          <p:nvPr>
            <p:ph idx="1"/>
          </p:nvPr>
        </p:nvSpPr>
        <p:spPr/>
        <p:txBody>
          <a:bodyPr/>
          <a:lstStyle/>
          <a:p>
            <a:r>
              <a:rPr lang="en-US" dirty="0" smtClean="0"/>
              <a:t>A clear and consistent workspace</a:t>
            </a:r>
          </a:p>
          <a:p>
            <a:r>
              <a:rPr lang="en-US" dirty="0" smtClean="0"/>
              <a:t>Using siblings (where possible) </a:t>
            </a:r>
            <a:r>
              <a:rPr lang="en-US" dirty="0"/>
              <a:t>to </a:t>
            </a:r>
            <a:r>
              <a:rPr lang="en-US" dirty="0" smtClean="0"/>
              <a:t>motivate and keep to rules</a:t>
            </a:r>
          </a:p>
          <a:p>
            <a:r>
              <a:rPr lang="en-US" dirty="0" smtClean="0"/>
              <a:t>Using siblings (where possible) in separate rooms</a:t>
            </a:r>
          </a:p>
          <a:p>
            <a:r>
              <a:rPr lang="en-US" dirty="0" smtClean="0"/>
              <a:t>Reading, </a:t>
            </a:r>
            <a:r>
              <a:rPr lang="en-US" dirty="0" err="1" smtClean="0"/>
              <a:t>TTRockstars</a:t>
            </a:r>
            <a:r>
              <a:rPr lang="en-US" dirty="0" smtClean="0"/>
              <a:t>, Accelerated Reader, </a:t>
            </a:r>
            <a:r>
              <a:rPr lang="en-US" dirty="0" err="1" smtClean="0"/>
              <a:t>EdShed</a:t>
            </a:r>
            <a:endParaRPr lang="en-US" dirty="0" smtClean="0"/>
          </a:p>
          <a:p>
            <a:r>
              <a:rPr lang="en-US" dirty="0" smtClean="0"/>
              <a:t>Using </a:t>
            </a:r>
            <a:r>
              <a:rPr lang="en-US" dirty="0" smtClean="0"/>
              <a:t>the weekly overview</a:t>
            </a:r>
          </a:p>
          <a:p>
            <a:r>
              <a:rPr lang="en-US" dirty="0" smtClean="0"/>
              <a:t>Working the best that we can</a:t>
            </a:r>
          </a:p>
          <a:p>
            <a:r>
              <a:rPr lang="en-US" dirty="0" smtClean="0"/>
              <a:t>Using the Zoom call to understand the work for the day (or check up on it at the end of the day)</a:t>
            </a:r>
          </a:p>
          <a:p>
            <a:endParaRPr lang="en-US" dirty="0" smtClean="0"/>
          </a:p>
          <a:p>
            <a:endParaRPr lang="en-GB" dirty="0"/>
          </a:p>
        </p:txBody>
      </p:sp>
    </p:spTree>
    <p:extLst>
      <p:ext uri="{BB962C8B-B14F-4D97-AF65-F5344CB8AC3E}">
        <p14:creationId xmlns:p14="http://schemas.microsoft.com/office/powerpoint/2010/main" val="3431297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working well?</a:t>
            </a:r>
            <a:endParaRPr lang="en-GB" dirty="0"/>
          </a:p>
        </p:txBody>
      </p:sp>
      <p:sp>
        <p:nvSpPr>
          <p:cNvPr id="3" name="Content Placeholder 2"/>
          <p:cNvSpPr>
            <a:spLocks noGrp="1"/>
          </p:cNvSpPr>
          <p:nvPr>
            <p:ph idx="1"/>
          </p:nvPr>
        </p:nvSpPr>
        <p:spPr/>
        <p:txBody>
          <a:bodyPr/>
          <a:lstStyle/>
          <a:p>
            <a:r>
              <a:rPr lang="en-US" dirty="0" smtClean="0"/>
              <a:t>Using the same structure each day</a:t>
            </a:r>
          </a:p>
          <a:p>
            <a:r>
              <a:rPr lang="en-US" dirty="0" smtClean="0"/>
              <a:t>Setting our own weekly timetable</a:t>
            </a:r>
          </a:p>
          <a:p>
            <a:r>
              <a:rPr lang="en-US" dirty="0" smtClean="0"/>
              <a:t>Encouraging my child to use his/her own initiative more</a:t>
            </a:r>
          </a:p>
          <a:p>
            <a:r>
              <a:rPr lang="en-US" dirty="0" smtClean="0"/>
              <a:t>Once the school/work day is over, putting things away and reset for the next day</a:t>
            </a:r>
          </a:p>
          <a:p>
            <a:r>
              <a:rPr lang="en-US" dirty="0" smtClean="0"/>
              <a:t>Contacting the teacher when we need support</a:t>
            </a:r>
          </a:p>
          <a:p>
            <a:endParaRPr lang="en-US" dirty="0" smtClean="0"/>
          </a:p>
          <a:p>
            <a:endParaRPr lang="en-US" dirty="0" smtClean="0"/>
          </a:p>
          <a:p>
            <a:endParaRPr lang="en-GB" dirty="0"/>
          </a:p>
        </p:txBody>
      </p:sp>
    </p:spTree>
    <p:extLst>
      <p:ext uri="{BB962C8B-B14F-4D97-AF65-F5344CB8AC3E}">
        <p14:creationId xmlns:p14="http://schemas.microsoft.com/office/powerpoint/2010/main" val="3281155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856087" y="664465"/>
            <a:ext cx="12987866" cy="1293028"/>
          </a:xfrm>
        </p:spPr>
        <p:txBody>
          <a:bodyPr>
            <a:normAutofit/>
          </a:bodyPr>
          <a:lstStyle/>
          <a:p>
            <a:r>
              <a:rPr lang="en-US" sz="3200" dirty="0" smtClean="0"/>
              <a:t>Outline for tonight’s meeting</a:t>
            </a:r>
            <a:endParaRPr lang="en-GB" sz="3200" dirty="0"/>
          </a:p>
        </p:txBody>
      </p:sp>
      <p:sp>
        <p:nvSpPr>
          <p:cNvPr id="7" name="Content Placeholder 2"/>
          <p:cNvSpPr>
            <a:spLocks noGrp="1"/>
          </p:cNvSpPr>
          <p:nvPr>
            <p:ph idx="1"/>
          </p:nvPr>
        </p:nvSpPr>
        <p:spPr>
          <a:xfrm>
            <a:off x="685800" y="2194560"/>
            <a:ext cx="10820400" cy="4024125"/>
          </a:xfrm>
        </p:spPr>
        <p:txBody>
          <a:bodyPr/>
          <a:lstStyle/>
          <a:p>
            <a:r>
              <a:rPr lang="en-US" dirty="0" smtClean="0"/>
              <a:t>Acknowledge our position and establish ground rules</a:t>
            </a:r>
          </a:p>
          <a:p>
            <a:r>
              <a:rPr lang="en-US" dirty="0" smtClean="0"/>
              <a:t>Share what’s going well</a:t>
            </a:r>
          </a:p>
          <a:p>
            <a:r>
              <a:rPr lang="en-US" dirty="0" smtClean="0"/>
              <a:t>Celebrate what families have achieved</a:t>
            </a:r>
          </a:p>
          <a:p>
            <a:r>
              <a:rPr lang="en-US" dirty="0" smtClean="0"/>
              <a:t>Share survey results and next steps</a:t>
            </a:r>
          </a:p>
          <a:p>
            <a:r>
              <a:rPr lang="en-US" dirty="0"/>
              <a:t>Share top </a:t>
            </a:r>
            <a:r>
              <a:rPr lang="en-US" dirty="0" smtClean="0"/>
              <a:t>tips from families</a:t>
            </a:r>
          </a:p>
          <a:p>
            <a:r>
              <a:rPr lang="en-US" dirty="0" smtClean="0"/>
              <a:t>Establish what next steps we need to take</a:t>
            </a:r>
          </a:p>
          <a:p>
            <a:endParaRPr lang="en-US" b="1" dirty="0"/>
          </a:p>
          <a:p>
            <a:endParaRPr lang="en-US" dirty="0" smtClean="0"/>
          </a:p>
          <a:p>
            <a:endParaRPr lang="en-GB" dirty="0"/>
          </a:p>
        </p:txBody>
      </p:sp>
      <p:pic>
        <p:nvPicPr>
          <p:cNvPr id="2054" name="Picture 6" descr="Artwork Talos I Master Blueprint | Prey | Arkane Studios | Cook and Beck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5916" y="3195117"/>
            <a:ext cx="4454124" cy="334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127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429975" y="2067681"/>
            <a:ext cx="5130800" cy="3848100"/>
          </a:xfrm>
          <a:prstGeom prst="rect">
            <a:avLst/>
          </a:prstGeom>
        </p:spPr>
      </p:pic>
      <p:sp>
        <p:nvSpPr>
          <p:cNvPr id="4" name="Rectangle 3"/>
          <p:cNvSpPr/>
          <p:nvPr/>
        </p:nvSpPr>
        <p:spPr>
          <a:xfrm>
            <a:off x="1591766" y="726912"/>
            <a:ext cx="8807219" cy="707886"/>
          </a:xfrm>
          <a:prstGeom prst="rect">
            <a:avLst/>
          </a:prstGeom>
        </p:spPr>
        <p:txBody>
          <a:bodyPr wrap="none">
            <a:spAutoFit/>
          </a:bodyPr>
          <a:lstStyle/>
          <a:p>
            <a:pPr lvl="0"/>
            <a:r>
              <a:rPr lang="en-US" sz="4000" dirty="0">
                <a:solidFill>
                  <a:prstClr val="white"/>
                </a:solidFill>
              </a:rPr>
              <a:t>SURVEY FEEDBACK AND NEXT STEPS</a:t>
            </a:r>
            <a:endParaRPr lang="en-GB" sz="4000" dirty="0">
              <a:solidFill>
                <a:prstClr val="white"/>
              </a:solidFill>
            </a:endParaRPr>
          </a:p>
        </p:txBody>
      </p:sp>
    </p:spTree>
    <p:extLst>
      <p:ext uri="{BB962C8B-B14F-4D97-AF65-F5344CB8AC3E}">
        <p14:creationId xmlns:p14="http://schemas.microsoft.com/office/powerpoint/2010/main" val="352473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400" y="1498599"/>
            <a:ext cx="7696200" cy="708113"/>
          </a:xfrm>
        </p:spPr>
        <p:txBody>
          <a:bodyPr/>
          <a:lstStyle/>
          <a:p>
            <a:r>
              <a:rPr lang="en-US" dirty="0" smtClean="0"/>
              <a:t>Breakdown of Responses</a:t>
            </a:r>
            <a:endParaRPr lang="en-GB" dirty="0"/>
          </a:p>
        </p:txBody>
      </p:sp>
      <p:pic>
        <p:nvPicPr>
          <p:cNvPr id="4" name="Content Placeholder 3"/>
          <p:cNvPicPr>
            <a:picLocks noGrp="1" noChangeAspect="1"/>
          </p:cNvPicPr>
          <p:nvPr>
            <p:ph idx="1"/>
          </p:nvPr>
        </p:nvPicPr>
        <p:blipFill>
          <a:blip r:embed="rId2"/>
          <a:stretch>
            <a:fillRect/>
          </a:stretch>
        </p:blipFill>
        <p:spPr>
          <a:xfrm>
            <a:off x="585964" y="2206713"/>
            <a:ext cx="10240080" cy="4413827"/>
          </a:xfrm>
          <a:prstGeom prst="rect">
            <a:avLst/>
          </a:prstGeom>
        </p:spPr>
      </p:pic>
      <p:sp>
        <p:nvSpPr>
          <p:cNvPr id="5" name="Title 1"/>
          <p:cNvSpPr txBox="1">
            <a:spLocks/>
          </p:cNvSpPr>
          <p:nvPr/>
        </p:nvSpPr>
        <p:spPr>
          <a:xfrm>
            <a:off x="-1288651" y="-31453"/>
            <a:ext cx="11370734"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SURVEY FEEDBACK AND NEXT STEPS</a:t>
            </a:r>
            <a:endParaRPr lang="en-GB" dirty="0"/>
          </a:p>
        </p:txBody>
      </p:sp>
    </p:spTree>
    <p:extLst>
      <p:ext uri="{BB962C8B-B14F-4D97-AF65-F5344CB8AC3E}">
        <p14:creationId xmlns:p14="http://schemas.microsoft.com/office/powerpoint/2010/main" val="2844717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023" y="222506"/>
            <a:ext cx="8610600" cy="1293028"/>
          </a:xfrm>
        </p:spPr>
        <p:txBody>
          <a:bodyPr/>
          <a:lstStyle/>
          <a:p>
            <a:r>
              <a:rPr lang="en-US" dirty="0" smtClean="0"/>
              <a:t>Biggest issues You are facing</a:t>
            </a:r>
            <a:endParaRPr lang="en-GB" dirty="0"/>
          </a:p>
        </p:txBody>
      </p:sp>
      <p:pic>
        <p:nvPicPr>
          <p:cNvPr id="5" name="Picture 4"/>
          <p:cNvPicPr>
            <a:picLocks noChangeAspect="1"/>
          </p:cNvPicPr>
          <p:nvPr/>
        </p:nvPicPr>
        <p:blipFill>
          <a:blip r:embed="rId2"/>
          <a:stretch>
            <a:fillRect/>
          </a:stretch>
        </p:blipFill>
        <p:spPr>
          <a:xfrm>
            <a:off x="552450" y="1273527"/>
            <a:ext cx="9637146" cy="5386917"/>
          </a:xfrm>
          <a:prstGeom prst="rect">
            <a:avLst/>
          </a:prstGeom>
        </p:spPr>
      </p:pic>
    </p:spTree>
    <p:extLst>
      <p:ext uri="{BB962C8B-B14F-4D97-AF65-F5344CB8AC3E}">
        <p14:creationId xmlns:p14="http://schemas.microsoft.com/office/powerpoint/2010/main" val="462223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41" y="0"/>
            <a:ext cx="11370734" cy="1293028"/>
          </a:xfrm>
        </p:spPr>
        <p:txBody>
          <a:bodyPr/>
          <a:lstStyle/>
          <a:p>
            <a:r>
              <a:rPr lang="en-US" dirty="0" smtClean="0"/>
              <a:t>Easiest subjects to manage? </a:t>
            </a:r>
            <a:endParaRPr lang="en-GB" dirty="0"/>
          </a:p>
        </p:txBody>
      </p:sp>
      <p:pic>
        <p:nvPicPr>
          <p:cNvPr id="3" name="Picture 2"/>
          <p:cNvPicPr>
            <a:picLocks noChangeAspect="1"/>
          </p:cNvPicPr>
          <p:nvPr/>
        </p:nvPicPr>
        <p:blipFill>
          <a:blip r:embed="rId2"/>
          <a:stretch>
            <a:fillRect/>
          </a:stretch>
        </p:blipFill>
        <p:spPr>
          <a:xfrm>
            <a:off x="2220921" y="1002594"/>
            <a:ext cx="6087345" cy="2892072"/>
          </a:xfrm>
          <a:prstGeom prst="rect">
            <a:avLst/>
          </a:prstGeom>
        </p:spPr>
      </p:pic>
      <p:sp>
        <p:nvSpPr>
          <p:cNvPr id="4" name="TextBox 3"/>
          <p:cNvSpPr txBox="1"/>
          <p:nvPr/>
        </p:nvSpPr>
        <p:spPr>
          <a:xfrm>
            <a:off x="575731" y="4109156"/>
            <a:ext cx="11277602" cy="2308324"/>
          </a:xfrm>
          <a:prstGeom prst="rect">
            <a:avLst/>
          </a:prstGeom>
          <a:noFill/>
        </p:spPr>
        <p:txBody>
          <a:bodyPr wrap="square" rtlCol="0">
            <a:spAutoFit/>
          </a:bodyPr>
          <a:lstStyle/>
          <a:p>
            <a:r>
              <a:rPr lang="en-US" b="1" u="sng" dirty="0" smtClean="0"/>
              <a:t>Response:</a:t>
            </a:r>
          </a:p>
          <a:p>
            <a:r>
              <a:rPr lang="en-US" dirty="0" smtClean="0"/>
              <a:t>This is in line with research suggesting that recorded lessons such as White Rose is better quality than live streaming of lessons.</a:t>
            </a:r>
          </a:p>
          <a:p>
            <a:endParaRPr lang="en-US" dirty="0" smtClean="0"/>
          </a:p>
          <a:p>
            <a:r>
              <a:rPr lang="en-US" b="1" u="sng" dirty="0" smtClean="0"/>
              <a:t>Next </a:t>
            </a:r>
            <a:r>
              <a:rPr lang="en-US" b="1" u="sng" dirty="0"/>
              <a:t>steps: </a:t>
            </a:r>
          </a:p>
          <a:p>
            <a:r>
              <a:rPr lang="en-US" dirty="0" smtClean="0"/>
              <a:t>Increase in teacher inputs to go alongside Zoom sessions will adapt over the coming weeks.</a:t>
            </a:r>
            <a:endParaRPr lang="en-US" dirty="0"/>
          </a:p>
          <a:p>
            <a:endParaRPr lang="en-US" dirty="0" smtClean="0"/>
          </a:p>
          <a:p>
            <a:endParaRPr lang="en-GB" dirty="0"/>
          </a:p>
        </p:txBody>
      </p:sp>
    </p:spTree>
    <p:extLst>
      <p:ext uri="{BB962C8B-B14F-4D97-AF65-F5344CB8AC3E}">
        <p14:creationId xmlns:p14="http://schemas.microsoft.com/office/powerpoint/2010/main" val="907885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023" y="222506"/>
            <a:ext cx="8610600" cy="1293028"/>
          </a:xfrm>
        </p:spPr>
        <p:txBody>
          <a:bodyPr/>
          <a:lstStyle/>
          <a:p>
            <a:r>
              <a:rPr lang="en-US" dirty="0" smtClean="0"/>
              <a:t>Are tasks well explained? </a:t>
            </a:r>
            <a:endParaRPr lang="en-GB" dirty="0"/>
          </a:p>
        </p:txBody>
      </p:sp>
      <p:pic>
        <p:nvPicPr>
          <p:cNvPr id="3" name="Picture 2"/>
          <p:cNvPicPr>
            <a:picLocks noChangeAspect="1"/>
          </p:cNvPicPr>
          <p:nvPr/>
        </p:nvPicPr>
        <p:blipFill>
          <a:blip r:embed="rId2"/>
          <a:stretch>
            <a:fillRect/>
          </a:stretch>
        </p:blipFill>
        <p:spPr>
          <a:xfrm>
            <a:off x="1420523" y="1255890"/>
            <a:ext cx="8479832" cy="2710944"/>
          </a:xfrm>
          <a:prstGeom prst="rect">
            <a:avLst/>
          </a:prstGeom>
        </p:spPr>
      </p:pic>
      <p:sp>
        <p:nvSpPr>
          <p:cNvPr id="5" name="TextBox 4"/>
          <p:cNvSpPr txBox="1"/>
          <p:nvPr/>
        </p:nvSpPr>
        <p:spPr>
          <a:xfrm>
            <a:off x="575731" y="4109156"/>
            <a:ext cx="11277602" cy="2308324"/>
          </a:xfrm>
          <a:prstGeom prst="rect">
            <a:avLst/>
          </a:prstGeom>
          <a:noFill/>
        </p:spPr>
        <p:txBody>
          <a:bodyPr wrap="square" rtlCol="0">
            <a:spAutoFit/>
          </a:bodyPr>
          <a:lstStyle/>
          <a:p>
            <a:r>
              <a:rPr lang="en-US" b="1" u="sng" dirty="0" smtClean="0"/>
              <a:t>Response:</a:t>
            </a:r>
          </a:p>
          <a:p>
            <a:r>
              <a:rPr lang="en-US" dirty="0" smtClean="0"/>
              <a:t>Teachers have found it challenging to try to break down what they would explain in class onto a Google Classroom notification or a daily input. </a:t>
            </a:r>
          </a:p>
          <a:p>
            <a:endParaRPr lang="en-US" dirty="0" smtClean="0"/>
          </a:p>
          <a:p>
            <a:r>
              <a:rPr lang="en-US" b="1" u="sng" dirty="0" smtClean="0"/>
              <a:t>Next </a:t>
            </a:r>
            <a:r>
              <a:rPr lang="en-US" b="1" u="sng" dirty="0"/>
              <a:t>steps: </a:t>
            </a:r>
          </a:p>
          <a:p>
            <a:r>
              <a:rPr lang="en-US" dirty="0" smtClean="0"/>
              <a:t>Increased </a:t>
            </a:r>
            <a:r>
              <a:rPr lang="en-US" dirty="0"/>
              <a:t>frequency of recorded inputs starting with at least one or two this week.</a:t>
            </a:r>
          </a:p>
          <a:p>
            <a:endParaRPr lang="en-US" dirty="0" smtClean="0"/>
          </a:p>
          <a:p>
            <a:endParaRPr lang="en-GB" dirty="0"/>
          </a:p>
        </p:txBody>
      </p:sp>
    </p:spTree>
    <p:extLst>
      <p:ext uri="{BB962C8B-B14F-4D97-AF65-F5344CB8AC3E}">
        <p14:creationId xmlns:p14="http://schemas.microsoft.com/office/powerpoint/2010/main" val="2758916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74" y="132195"/>
            <a:ext cx="11370734" cy="1293028"/>
          </a:xfrm>
        </p:spPr>
        <p:txBody>
          <a:bodyPr/>
          <a:lstStyle/>
          <a:p>
            <a:r>
              <a:rPr lang="en-US" dirty="0" smtClean="0"/>
              <a:t>Are you receiving enough feedback? </a:t>
            </a:r>
            <a:endParaRPr lang="en-GB" dirty="0"/>
          </a:p>
        </p:txBody>
      </p:sp>
      <p:pic>
        <p:nvPicPr>
          <p:cNvPr id="4" name="Picture 3"/>
          <p:cNvPicPr>
            <a:picLocks noChangeAspect="1"/>
          </p:cNvPicPr>
          <p:nvPr/>
        </p:nvPicPr>
        <p:blipFill>
          <a:blip r:embed="rId2"/>
          <a:stretch>
            <a:fillRect/>
          </a:stretch>
        </p:blipFill>
        <p:spPr>
          <a:xfrm>
            <a:off x="1384848" y="1174025"/>
            <a:ext cx="8244574" cy="2573814"/>
          </a:xfrm>
          <a:prstGeom prst="rect">
            <a:avLst/>
          </a:prstGeom>
        </p:spPr>
      </p:pic>
      <p:sp>
        <p:nvSpPr>
          <p:cNvPr id="5" name="TextBox 4"/>
          <p:cNvSpPr txBox="1"/>
          <p:nvPr/>
        </p:nvSpPr>
        <p:spPr>
          <a:xfrm>
            <a:off x="575731" y="3883378"/>
            <a:ext cx="11277602" cy="2585323"/>
          </a:xfrm>
          <a:prstGeom prst="rect">
            <a:avLst/>
          </a:prstGeom>
          <a:noFill/>
        </p:spPr>
        <p:txBody>
          <a:bodyPr wrap="square" rtlCol="0">
            <a:spAutoFit/>
          </a:bodyPr>
          <a:lstStyle/>
          <a:p>
            <a:r>
              <a:rPr lang="en-US" b="1" u="sng" dirty="0" smtClean="0"/>
              <a:t>Response:</a:t>
            </a:r>
          </a:p>
          <a:p>
            <a:r>
              <a:rPr lang="en-US" dirty="0" smtClean="0"/>
              <a:t>Teachers and teaching assistants have responded to work submitted. If work is not submitted, there is no feedback. Sometimes it is delayed feedback.</a:t>
            </a:r>
          </a:p>
          <a:p>
            <a:endParaRPr lang="en-US" dirty="0" smtClean="0"/>
          </a:p>
          <a:p>
            <a:r>
              <a:rPr lang="en-US" b="1" u="sng" dirty="0" smtClean="0"/>
              <a:t>Next </a:t>
            </a:r>
            <a:r>
              <a:rPr lang="en-US" b="1" u="sng" dirty="0"/>
              <a:t>steps: </a:t>
            </a:r>
          </a:p>
          <a:p>
            <a:r>
              <a:rPr lang="en-US" dirty="0" smtClean="0"/>
              <a:t>Watch out for more voice feedback this week – children should be able to hear their adults in school using Mote on Google Classroom</a:t>
            </a:r>
            <a:endParaRPr lang="en-US" dirty="0"/>
          </a:p>
          <a:p>
            <a:endParaRPr lang="en-US" dirty="0" smtClean="0"/>
          </a:p>
          <a:p>
            <a:endParaRPr lang="en-GB" dirty="0"/>
          </a:p>
        </p:txBody>
      </p:sp>
      <p:pic>
        <p:nvPicPr>
          <p:cNvPr id="3" name="Picture 2"/>
          <p:cNvPicPr>
            <a:picLocks noChangeAspect="1"/>
          </p:cNvPicPr>
          <p:nvPr/>
        </p:nvPicPr>
        <p:blipFill>
          <a:blip r:embed="rId3"/>
          <a:stretch>
            <a:fillRect/>
          </a:stretch>
        </p:blipFill>
        <p:spPr>
          <a:xfrm>
            <a:off x="6709305" y="5702532"/>
            <a:ext cx="4252207" cy="1006923"/>
          </a:xfrm>
          <a:prstGeom prst="rect">
            <a:avLst/>
          </a:prstGeom>
        </p:spPr>
      </p:pic>
    </p:spTree>
    <p:extLst>
      <p:ext uri="{BB962C8B-B14F-4D97-AF65-F5344CB8AC3E}">
        <p14:creationId xmlns:p14="http://schemas.microsoft.com/office/powerpoint/2010/main" val="3075267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83" y="312818"/>
            <a:ext cx="11370734" cy="1293028"/>
          </a:xfrm>
        </p:spPr>
        <p:txBody>
          <a:bodyPr/>
          <a:lstStyle/>
          <a:p>
            <a:r>
              <a:rPr lang="en-US" dirty="0" smtClean="0"/>
              <a:t>Getting support from school? </a:t>
            </a:r>
            <a:endParaRPr lang="en-GB" dirty="0"/>
          </a:p>
        </p:txBody>
      </p:sp>
      <p:pic>
        <p:nvPicPr>
          <p:cNvPr id="4" name="Picture 3"/>
          <p:cNvPicPr>
            <a:picLocks noChangeAspect="1"/>
          </p:cNvPicPr>
          <p:nvPr/>
        </p:nvPicPr>
        <p:blipFill>
          <a:blip r:embed="rId2"/>
          <a:stretch>
            <a:fillRect/>
          </a:stretch>
        </p:blipFill>
        <p:spPr>
          <a:xfrm>
            <a:off x="1814335" y="1487664"/>
            <a:ext cx="7657042" cy="2299222"/>
          </a:xfrm>
          <a:prstGeom prst="rect">
            <a:avLst/>
          </a:prstGeom>
        </p:spPr>
      </p:pic>
      <p:sp>
        <p:nvSpPr>
          <p:cNvPr id="5" name="TextBox 4"/>
          <p:cNvSpPr txBox="1"/>
          <p:nvPr/>
        </p:nvSpPr>
        <p:spPr>
          <a:xfrm>
            <a:off x="90312" y="4109156"/>
            <a:ext cx="12101688" cy="2585323"/>
          </a:xfrm>
          <a:prstGeom prst="rect">
            <a:avLst/>
          </a:prstGeom>
          <a:noFill/>
        </p:spPr>
        <p:txBody>
          <a:bodyPr wrap="square" rtlCol="0">
            <a:spAutoFit/>
          </a:bodyPr>
          <a:lstStyle/>
          <a:p>
            <a:r>
              <a:rPr lang="en-US" b="1" u="sng" dirty="0" smtClean="0"/>
              <a:t>Response:</a:t>
            </a:r>
          </a:p>
          <a:p>
            <a:r>
              <a:rPr lang="en-US" dirty="0" smtClean="0"/>
              <a:t>20% have not needed it yet. </a:t>
            </a:r>
            <a:r>
              <a:rPr lang="en-US" dirty="0"/>
              <a:t>7% get some of the support they need.</a:t>
            </a:r>
          </a:p>
          <a:p>
            <a:r>
              <a:rPr lang="en-US" dirty="0" smtClean="0"/>
              <a:t>70% get all the support they need. </a:t>
            </a:r>
          </a:p>
          <a:p>
            <a:endParaRPr lang="en-US" dirty="0" smtClean="0"/>
          </a:p>
          <a:p>
            <a:r>
              <a:rPr lang="en-US" b="1" u="sng" dirty="0" smtClean="0"/>
              <a:t>Next </a:t>
            </a:r>
            <a:r>
              <a:rPr lang="en-US" b="1" u="sng" dirty="0"/>
              <a:t>steps: </a:t>
            </a:r>
          </a:p>
          <a:p>
            <a:r>
              <a:rPr lang="en-US" dirty="0" smtClean="0"/>
              <a:t>We have evaluated that our support network is clear and established. Phone calls, emails, Google Classroom messages all available and responses are nearly 100% within 48hour target</a:t>
            </a:r>
            <a:endParaRPr lang="en-US" dirty="0"/>
          </a:p>
          <a:p>
            <a:endParaRPr lang="en-US" dirty="0" smtClean="0"/>
          </a:p>
          <a:p>
            <a:endParaRPr lang="en-GB" dirty="0"/>
          </a:p>
        </p:txBody>
      </p:sp>
    </p:spTree>
    <p:extLst>
      <p:ext uri="{BB962C8B-B14F-4D97-AF65-F5344CB8AC3E}">
        <p14:creationId xmlns:p14="http://schemas.microsoft.com/office/powerpoint/2010/main" val="1889364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top tips for each other</a:t>
            </a:r>
            <a:endParaRPr lang="en-GB" dirty="0"/>
          </a:p>
        </p:txBody>
      </p:sp>
      <p:sp>
        <p:nvSpPr>
          <p:cNvPr id="3" name="Content Placeholder 2"/>
          <p:cNvSpPr>
            <a:spLocks noGrp="1"/>
          </p:cNvSpPr>
          <p:nvPr>
            <p:ph idx="1"/>
          </p:nvPr>
        </p:nvSpPr>
        <p:spPr>
          <a:xfrm>
            <a:off x="124691" y="2194560"/>
            <a:ext cx="11737571" cy="4024125"/>
          </a:xfrm>
        </p:spPr>
        <p:txBody>
          <a:bodyPr/>
          <a:lstStyle/>
          <a:p>
            <a:r>
              <a:rPr lang="en-US" dirty="0" smtClean="0"/>
              <a:t>If you feel yourself getting cross, sing in the most shrill voice until you both laugh </a:t>
            </a:r>
          </a:p>
          <a:p>
            <a:r>
              <a:rPr lang="en-US" dirty="0" smtClean="0"/>
              <a:t>Reward your child appropriately</a:t>
            </a:r>
          </a:p>
          <a:p>
            <a:r>
              <a:rPr lang="en-US" dirty="0" smtClean="0"/>
              <a:t>Convince yourself that you’re doing well even on the hard days</a:t>
            </a:r>
          </a:p>
          <a:p>
            <a:r>
              <a:rPr lang="en-US" dirty="0" smtClean="0"/>
              <a:t>FaceTime friends and family</a:t>
            </a:r>
          </a:p>
          <a:p>
            <a:r>
              <a:rPr lang="en-US" dirty="0" smtClean="0"/>
              <a:t>Sneak a cheeky chocolate in!</a:t>
            </a:r>
          </a:p>
          <a:p>
            <a:r>
              <a:rPr lang="en-US" dirty="0" smtClean="0"/>
              <a:t>Focus on what is really achievable for your child and family as a whole</a:t>
            </a:r>
          </a:p>
          <a:p>
            <a:r>
              <a:rPr lang="en-US" dirty="0" smtClean="0"/>
              <a:t>Be patient</a:t>
            </a:r>
          </a:p>
          <a:p>
            <a:r>
              <a:rPr lang="en-US" dirty="0" smtClean="0"/>
              <a:t>Acknowledge how different the learning methods are to when we were at school</a:t>
            </a:r>
          </a:p>
          <a:p>
            <a:endParaRPr lang="en-US" dirty="0" smtClean="0"/>
          </a:p>
          <a:p>
            <a:endParaRPr lang="en-GB" dirty="0"/>
          </a:p>
        </p:txBody>
      </p:sp>
      <p:pic>
        <p:nvPicPr>
          <p:cNvPr id="2050" name="Picture 2" descr="Wise Man Illustration 39446815 - Megapix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023" y="432262"/>
            <a:ext cx="1418900" cy="14048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4691" y="5682781"/>
            <a:ext cx="11737571" cy="430887"/>
          </a:xfrm>
          <a:prstGeom prst="rect">
            <a:avLst/>
          </a:prstGeom>
        </p:spPr>
        <p:txBody>
          <a:bodyPr wrap="square">
            <a:spAutoFit/>
          </a:bodyPr>
          <a:lstStyle/>
          <a:p>
            <a:pPr marL="285750" indent="-285750">
              <a:buFont typeface="Arial" panose="020B0604020202020204" pitchFamily="34" charset="0"/>
              <a:buChar char="•"/>
            </a:pPr>
            <a:r>
              <a:rPr lang="en-US" sz="2200" dirty="0"/>
              <a:t>Don’t try and get other jobs done at the same time, you’ll just get </a:t>
            </a:r>
            <a:r>
              <a:rPr lang="en-US" sz="2200" dirty="0" smtClean="0"/>
              <a:t>frustrated </a:t>
            </a:r>
            <a:endParaRPr lang="en-US" sz="2200" dirty="0"/>
          </a:p>
        </p:txBody>
      </p:sp>
    </p:spTree>
    <p:extLst>
      <p:ext uri="{BB962C8B-B14F-4D97-AF65-F5344CB8AC3E}">
        <p14:creationId xmlns:p14="http://schemas.microsoft.com/office/powerpoint/2010/main" val="4108067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top tips for each other</a:t>
            </a:r>
            <a:endParaRPr lang="en-GB" dirty="0"/>
          </a:p>
        </p:txBody>
      </p:sp>
      <p:sp>
        <p:nvSpPr>
          <p:cNvPr id="3" name="Content Placeholder 2"/>
          <p:cNvSpPr>
            <a:spLocks noGrp="1"/>
          </p:cNvSpPr>
          <p:nvPr>
            <p:ph idx="1"/>
          </p:nvPr>
        </p:nvSpPr>
        <p:spPr>
          <a:xfrm>
            <a:off x="124691" y="2194560"/>
            <a:ext cx="11381509" cy="4024125"/>
          </a:xfrm>
        </p:spPr>
        <p:txBody>
          <a:bodyPr/>
          <a:lstStyle/>
          <a:p>
            <a:r>
              <a:rPr lang="en-US" dirty="0" smtClean="0"/>
              <a:t>Following the morning routine of school as much as possible starts things off well</a:t>
            </a:r>
          </a:p>
          <a:p>
            <a:r>
              <a:rPr lang="en-US" dirty="0" smtClean="0"/>
              <a:t>Little breaks between sessions helps both parties!</a:t>
            </a:r>
          </a:p>
          <a:p>
            <a:r>
              <a:rPr lang="en-US" dirty="0" smtClean="0"/>
              <a:t>If a task is taking too long, stop and come back to it or draw a line under it</a:t>
            </a:r>
          </a:p>
          <a:p>
            <a:r>
              <a:rPr lang="en-US" dirty="0" smtClean="0"/>
              <a:t>Don’t put too much pressure on yourself</a:t>
            </a:r>
          </a:p>
          <a:p>
            <a:r>
              <a:rPr lang="en-US" dirty="0" smtClean="0"/>
              <a:t>Each day is going to be different</a:t>
            </a:r>
          </a:p>
          <a:p>
            <a:r>
              <a:rPr lang="en-US" dirty="0" smtClean="0"/>
              <a:t>Don’t put too much pressure on your child</a:t>
            </a:r>
          </a:p>
          <a:p>
            <a:r>
              <a:rPr lang="en-US" dirty="0" smtClean="0"/>
              <a:t>Find your flow and what works well for you</a:t>
            </a:r>
          </a:p>
          <a:p>
            <a:endParaRPr lang="en-US" dirty="0" smtClean="0"/>
          </a:p>
          <a:p>
            <a:endParaRPr lang="en-GB" dirty="0"/>
          </a:p>
        </p:txBody>
      </p:sp>
      <p:pic>
        <p:nvPicPr>
          <p:cNvPr id="4" name="Picture 2" descr="Wise Man Illustration 39446815 - Megapix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023" y="432262"/>
            <a:ext cx="1418900" cy="140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416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top tips for each other</a:t>
            </a:r>
            <a:endParaRPr lang="en-GB" dirty="0"/>
          </a:p>
        </p:txBody>
      </p:sp>
      <p:sp>
        <p:nvSpPr>
          <p:cNvPr id="3" name="Content Placeholder 2"/>
          <p:cNvSpPr>
            <a:spLocks noGrp="1"/>
          </p:cNvSpPr>
          <p:nvPr>
            <p:ph idx="1"/>
          </p:nvPr>
        </p:nvSpPr>
        <p:spPr>
          <a:xfrm>
            <a:off x="124691" y="2194560"/>
            <a:ext cx="11381509" cy="4024125"/>
          </a:xfrm>
        </p:spPr>
        <p:txBody>
          <a:bodyPr/>
          <a:lstStyle/>
          <a:p>
            <a:r>
              <a:rPr lang="en-US" dirty="0" smtClean="0"/>
              <a:t>Keep calm and keep to schedule</a:t>
            </a:r>
          </a:p>
          <a:p>
            <a:r>
              <a:rPr lang="en-US" dirty="0" smtClean="0"/>
              <a:t>Use grandparents or other family members on Zoom to share the load</a:t>
            </a:r>
          </a:p>
          <a:p>
            <a:r>
              <a:rPr lang="en-US" dirty="0" smtClean="0"/>
              <a:t>Realistically manage your personal expectations, know when the heat is getting too much</a:t>
            </a:r>
          </a:p>
          <a:p>
            <a:r>
              <a:rPr lang="en-US" dirty="0" smtClean="0"/>
              <a:t>Do what you are capable of, arguing with your child benefits nobody</a:t>
            </a:r>
          </a:p>
          <a:p>
            <a:r>
              <a:rPr lang="en-US" dirty="0" smtClean="0"/>
              <a:t>Go with the flow</a:t>
            </a:r>
          </a:p>
          <a:p>
            <a:r>
              <a:rPr lang="en-US" dirty="0" smtClean="0"/>
              <a:t>Be willing to learn alongside your child</a:t>
            </a:r>
          </a:p>
          <a:p>
            <a:r>
              <a:rPr lang="en-US" dirty="0" smtClean="0"/>
              <a:t>Feel that you have accomplished something each day</a:t>
            </a:r>
          </a:p>
          <a:p>
            <a:r>
              <a:rPr lang="en-US" dirty="0" smtClean="0"/>
              <a:t>Make the best use of the time – if mornings work best, get it all done then!</a:t>
            </a:r>
          </a:p>
          <a:p>
            <a:endParaRPr lang="en-US" dirty="0" smtClean="0"/>
          </a:p>
          <a:p>
            <a:endParaRPr lang="en-GB" dirty="0"/>
          </a:p>
        </p:txBody>
      </p:sp>
      <p:pic>
        <p:nvPicPr>
          <p:cNvPr id="4" name="Picture 2" descr="Wise Man Illustration 39446815 - Megapix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023" y="432262"/>
            <a:ext cx="1418900" cy="140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379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15733" y="664465"/>
            <a:ext cx="12987866" cy="1293028"/>
          </a:xfrm>
        </p:spPr>
        <p:txBody>
          <a:bodyPr>
            <a:normAutofit/>
          </a:bodyPr>
          <a:lstStyle/>
          <a:p>
            <a:r>
              <a:rPr lang="en-US" sz="3200" dirty="0" smtClean="0"/>
              <a:t>WHEN I SAID BRING A DRINK…</a:t>
            </a:r>
            <a:endParaRPr lang="en-GB" sz="3200" dirty="0"/>
          </a:p>
        </p:txBody>
      </p:sp>
      <p:pic>
        <p:nvPicPr>
          <p:cNvPr id="10246" name="Picture 6" descr="Giant Coffee Mug | Large coffee mugs, Coffee humor, Coffee drin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264" y="2036515"/>
            <a:ext cx="5172780" cy="401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241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top tips for each other</a:t>
            </a:r>
            <a:endParaRPr lang="en-GB" dirty="0"/>
          </a:p>
        </p:txBody>
      </p:sp>
      <p:sp>
        <p:nvSpPr>
          <p:cNvPr id="3" name="Content Placeholder 2"/>
          <p:cNvSpPr>
            <a:spLocks noGrp="1"/>
          </p:cNvSpPr>
          <p:nvPr>
            <p:ph idx="1"/>
          </p:nvPr>
        </p:nvSpPr>
        <p:spPr>
          <a:xfrm>
            <a:off x="124691" y="2194560"/>
            <a:ext cx="11381509" cy="4024125"/>
          </a:xfrm>
        </p:spPr>
        <p:txBody>
          <a:bodyPr/>
          <a:lstStyle/>
          <a:p>
            <a:r>
              <a:rPr lang="en-US" dirty="0" smtClean="0"/>
              <a:t>Don’t let home schooling come between you and your child</a:t>
            </a:r>
          </a:p>
          <a:p>
            <a:r>
              <a:rPr lang="en-US" dirty="0" smtClean="0"/>
              <a:t>This is only temporary</a:t>
            </a:r>
          </a:p>
          <a:p>
            <a:r>
              <a:rPr lang="en-US" dirty="0" smtClean="0"/>
              <a:t>Enjoy the extra time you are getting with your child</a:t>
            </a:r>
          </a:p>
          <a:p>
            <a:r>
              <a:rPr lang="en-US" dirty="0" smtClean="0"/>
              <a:t>Make a plan for the day and try to stick to it</a:t>
            </a:r>
          </a:p>
          <a:p>
            <a:r>
              <a:rPr lang="en-US" dirty="0" smtClean="0"/>
              <a:t>Stay true to your word</a:t>
            </a:r>
          </a:p>
          <a:p>
            <a:r>
              <a:rPr lang="en-US" dirty="0" smtClean="0"/>
              <a:t>Don’t offer consequences that you won’t follow through with</a:t>
            </a:r>
          </a:p>
          <a:p>
            <a:r>
              <a:rPr lang="en-US" dirty="0" smtClean="0"/>
              <a:t>Find the pattern – get the least </a:t>
            </a:r>
            <a:r>
              <a:rPr lang="en-US" dirty="0" err="1" smtClean="0"/>
              <a:t>favourite</a:t>
            </a:r>
            <a:r>
              <a:rPr lang="en-US" dirty="0" smtClean="0"/>
              <a:t> bits out of the way first or vice versa</a:t>
            </a:r>
          </a:p>
          <a:p>
            <a:r>
              <a:rPr lang="en-US" dirty="0" smtClean="0"/>
              <a:t>Mimic the routine and structure of school </a:t>
            </a:r>
          </a:p>
          <a:p>
            <a:endParaRPr lang="en-US" dirty="0" smtClean="0"/>
          </a:p>
          <a:p>
            <a:endParaRPr lang="en-GB" dirty="0"/>
          </a:p>
        </p:txBody>
      </p:sp>
      <p:pic>
        <p:nvPicPr>
          <p:cNvPr id="4" name="Picture 2" descr="Wise Man Illustration 39446815 - Megapix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023" y="432262"/>
            <a:ext cx="1418900" cy="140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861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top tips for each other</a:t>
            </a:r>
            <a:endParaRPr lang="en-GB" dirty="0"/>
          </a:p>
        </p:txBody>
      </p:sp>
      <p:sp>
        <p:nvSpPr>
          <p:cNvPr id="3" name="Content Placeholder 2"/>
          <p:cNvSpPr>
            <a:spLocks noGrp="1"/>
          </p:cNvSpPr>
          <p:nvPr>
            <p:ph idx="1"/>
          </p:nvPr>
        </p:nvSpPr>
        <p:spPr>
          <a:xfrm>
            <a:off x="124691" y="2194560"/>
            <a:ext cx="11381509" cy="4024125"/>
          </a:xfrm>
        </p:spPr>
        <p:txBody>
          <a:bodyPr/>
          <a:lstStyle/>
          <a:p>
            <a:r>
              <a:rPr lang="en-US" dirty="0" smtClean="0"/>
              <a:t>Keep going and do your best</a:t>
            </a:r>
          </a:p>
          <a:p>
            <a:r>
              <a:rPr lang="en-US" dirty="0" smtClean="0"/>
              <a:t>Be prepared and have the equipment ready</a:t>
            </a:r>
          </a:p>
          <a:p>
            <a:r>
              <a:rPr lang="en-US" dirty="0" smtClean="0"/>
              <a:t>Read the instructions the teachers send you and if you’re not sure, ask!</a:t>
            </a:r>
          </a:p>
          <a:p>
            <a:r>
              <a:rPr lang="en-US" dirty="0" smtClean="0"/>
              <a:t>Be kind to yourself</a:t>
            </a:r>
          </a:p>
          <a:p>
            <a:r>
              <a:rPr lang="en-US" dirty="0" smtClean="0"/>
              <a:t>Plan your day the night before</a:t>
            </a:r>
          </a:p>
          <a:p>
            <a:r>
              <a:rPr lang="en-US" dirty="0" smtClean="0"/>
              <a:t>Smile and nod, smile and nod (repeat)</a:t>
            </a:r>
          </a:p>
          <a:p>
            <a:r>
              <a:rPr lang="en-US" dirty="0" smtClean="0"/>
              <a:t>Preparation is key – if you know what is coming up, you’re best placed to help</a:t>
            </a:r>
          </a:p>
          <a:p>
            <a:r>
              <a:rPr lang="en-US" dirty="0" smtClean="0"/>
              <a:t>Involve your child in the decision making process, they’re more likely to be responsive if they are making decisions about the order of work</a:t>
            </a:r>
          </a:p>
          <a:p>
            <a:endParaRPr lang="en-US" dirty="0" smtClean="0"/>
          </a:p>
          <a:p>
            <a:endParaRPr lang="en-GB" dirty="0"/>
          </a:p>
        </p:txBody>
      </p:sp>
      <p:pic>
        <p:nvPicPr>
          <p:cNvPr id="4" name="Picture 2" descr="Wise Man Illustration 39446815 - Megapix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023" y="432262"/>
            <a:ext cx="1418900" cy="140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157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top tips for each other</a:t>
            </a:r>
            <a:endParaRPr lang="en-GB" dirty="0"/>
          </a:p>
        </p:txBody>
      </p:sp>
      <p:sp>
        <p:nvSpPr>
          <p:cNvPr id="3" name="Content Placeholder 2"/>
          <p:cNvSpPr>
            <a:spLocks noGrp="1"/>
          </p:cNvSpPr>
          <p:nvPr>
            <p:ph idx="1"/>
          </p:nvPr>
        </p:nvSpPr>
        <p:spPr>
          <a:xfrm>
            <a:off x="124691" y="2194560"/>
            <a:ext cx="11381509" cy="4024125"/>
          </a:xfrm>
        </p:spPr>
        <p:txBody>
          <a:bodyPr/>
          <a:lstStyle/>
          <a:p>
            <a:r>
              <a:rPr lang="en-US" dirty="0" smtClean="0"/>
              <a:t>Don’t allow the pressure of this situation to become a pressure that your relationship cannot endure</a:t>
            </a:r>
          </a:p>
          <a:p>
            <a:r>
              <a:rPr lang="en-US" dirty="0" smtClean="0"/>
              <a:t>Patience is the key</a:t>
            </a:r>
          </a:p>
          <a:p>
            <a:r>
              <a:rPr lang="en-US" dirty="0" smtClean="0"/>
              <a:t>Bribe wisely and not too often</a:t>
            </a:r>
          </a:p>
          <a:p>
            <a:r>
              <a:rPr lang="en-US" dirty="0" smtClean="0"/>
              <a:t>Life skills and mental resilience are taught in many different ways so do not fret if this isn’t working perfectly</a:t>
            </a:r>
          </a:p>
          <a:p>
            <a:endParaRPr lang="en-US" dirty="0" smtClean="0"/>
          </a:p>
          <a:p>
            <a:endParaRPr lang="en-US" dirty="0" smtClean="0"/>
          </a:p>
          <a:p>
            <a:endParaRPr lang="en-GB" dirty="0"/>
          </a:p>
        </p:txBody>
      </p:sp>
      <p:pic>
        <p:nvPicPr>
          <p:cNvPr id="4" name="Picture 2" descr="Wise Man Illustration 39446815 - Megapix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023" y="432262"/>
            <a:ext cx="1418900" cy="140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307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Battles with my child</a:t>
            </a:r>
            <a:endParaRPr lang="en-GB" dirty="0"/>
          </a:p>
        </p:txBody>
      </p:sp>
      <p:sp>
        <p:nvSpPr>
          <p:cNvPr id="3" name="Content Placeholder 2"/>
          <p:cNvSpPr>
            <a:spLocks noGrp="1"/>
          </p:cNvSpPr>
          <p:nvPr>
            <p:ph idx="1"/>
          </p:nvPr>
        </p:nvSpPr>
        <p:spPr/>
        <p:txBody>
          <a:bodyPr/>
          <a:lstStyle/>
          <a:p>
            <a:r>
              <a:rPr lang="en-GB" u="sng" dirty="0">
                <a:hlinkClick r:id="rId2"/>
              </a:rPr>
              <a:t>https://</a:t>
            </a:r>
            <a:r>
              <a:rPr lang="en-GB" u="sng" dirty="0" smtClean="0">
                <a:hlinkClick r:id="rId2"/>
              </a:rPr>
              <a:t>youtu.be/2ancVyt12x4</a:t>
            </a:r>
            <a:endParaRPr lang="en-GB" u="sng" dirty="0" smtClean="0"/>
          </a:p>
          <a:p>
            <a:r>
              <a:rPr lang="en-US" dirty="0" smtClean="0"/>
              <a:t>No-drama discipline – Daniel Siegel</a:t>
            </a:r>
          </a:p>
          <a:p>
            <a:r>
              <a:rPr lang="en-US" dirty="0" smtClean="0"/>
              <a:t>Teacher techniques– not doing things for the child </a:t>
            </a:r>
          </a:p>
          <a:p>
            <a:pPr marL="0" indent="0">
              <a:buNone/>
            </a:pPr>
            <a:r>
              <a:rPr lang="en-US" dirty="0" smtClean="0"/>
              <a:t>but helping them to do it themselves</a:t>
            </a:r>
          </a:p>
          <a:p>
            <a:r>
              <a:rPr lang="en-US" dirty="0" smtClean="0"/>
              <a:t>“Don’t </a:t>
            </a:r>
            <a:r>
              <a:rPr lang="en-US" dirty="0"/>
              <a:t>give them a fish, give them a fishing </a:t>
            </a:r>
            <a:r>
              <a:rPr lang="en-US" dirty="0" smtClean="0"/>
              <a:t>rod”</a:t>
            </a:r>
            <a:endParaRPr lang="en-US" dirty="0"/>
          </a:p>
          <a:p>
            <a:r>
              <a:rPr lang="en-US" dirty="0" smtClean="0"/>
              <a:t>THIS TAKES TIME</a:t>
            </a:r>
            <a:r>
              <a:rPr lang="en-US" dirty="0" smtClean="0"/>
              <a:t>!!!</a:t>
            </a:r>
          </a:p>
          <a:p>
            <a:r>
              <a:rPr lang="en-US" dirty="0" err="1" smtClean="0"/>
              <a:t>Behaviour</a:t>
            </a:r>
            <a:r>
              <a:rPr lang="en-US" dirty="0" smtClean="0"/>
              <a:t> Wall – Steve Russell</a:t>
            </a:r>
            <a:endParaRPr lang="en-US" dirty="0" smtClean="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429" y="2354796"/>
            <a:ext cx="2349189" cy="34840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0756" y="4551218"/>
            <a:ext cx="3325091" cy="2078182"/>
          </a:xfrm>
          <a:prstGeom prst="rect">
            <a:avLst/>
          </a:prstGeom>
        </p:spPr>
      </p:pic>
    </p:spTree>
    <p:extLst>
      <p:ext uri="{BB962C8B-B14F-4D97-AF65-F5344CB8AC3E}">
        <p14:creationId xmlns:p14="http://schemas.microsoft.com/office/powerpoint/2010/main" val="906679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5" y="672933"/>
            <a:ext cx="10425545" cy="1293028"/>
          </a:xfrm>
        </p:spPr>
        <p:txBody>
          <a:bodyPr/>
          <a:lstStyle/>
          <a:p>
            <a:r>
              <a:rPr lang="en-US" dirty="0" smtClean="0"/>
              <a:t>Talk directly about the situation</a:t>
            </a:r>
            <a:endParaRPr lang="en-GB" dirty="0"/>
          </a:p>
        </p:txBody>
      </p:sp>
      <p:sp>
        <p:nvSpPr>
          <p:cNvPr id="3" name="Content Placeholder 2"/>
          <p:cNvSpPr>
            <a:spLocks noGrp="1"/>
          </p:cNvSpPr>
          <p:nvPr>
            <p:ph idx="1"/>
          </p:nvPr>
        </p:nvSpPr>
        <p:spPr/>
        <p:txBody>
          <a:bodyPr>
            <a:normAutofit lnSpcReduction="10000"/>
          </a:bodyPr>
          <a:lstStyle/>
          <a:p>
            <a:r>
              <a:rPr lang="en-GB" dirty="0"/>
              <a:t>Stevie </a:t>
            </a:r>
            <a:r>
              <a:rPr lang="en-GB" dirty="0" smtClean="0"/>
              <a:t>Goulding from </a:t>
            </a:r>
            <a:r>
              <a:rPr lang="en-GB" dirty="0"/>
              <a:t>child mental health charity Young Minds, said parents and children would benefit from following a few simple rules, such as </a:t>
            </a:r>
            <a:r>
              <a:rPr lang="en-GB" sz="2400" b="1" i="1" dirty="0"/>
              <a:t>breaking up the work, communicating clearly and stepping away from their studies occasionally</a:t>
            </a:r>
            <a:r>
              <a:rPr lang="en-GB" sz="2400" b="1" i="1" dirty="0" smtClean="0"/>
              <a:t>.</a:t>
            </a:r>
          </a:p>
          <a:p>
            <a:pPr marL="0" indent="0">
              <a:buNone/>
            </a:pPr>
            <a:endParaRPr lang="en-GB" dirty="0"/>
          </a:p>
          <a:p>
            <a:r>
              <a:rPr lang="en-GB" dirty="0"/>
              <a:t>“</a:t>
            </a:r>
            <a:r>
              <a:rPr lang="en-GB" b="1" i="1" dirty="0"/>
              <a:t>It’s really important to let your children know that you understand why they might be finding things difficult,” </a:t>
            </a:r>
            <a:r>
              <a:rPr lang="en-GB" dirty="0"/>
              <a:t>he said. </a:t>
            </a:r>
            <a:endParaRPr lang="en-GB" dirty="0" smtClean="0"/>
          </a:p>
          <a:p>
            <a:pPr marL="0" indent="0">
              <a:buNone/>
            </a:pPr>
            <a:endParaRPr lang="en-GB" dirty="0"/>
          </a:p>
          <a:p>
            <a:r>
              <a:rPr lang="en-GB" dirty="0"/>
              <a:t>“Look for signs they might be struggling – from acting out to withdrawing or finding it hard to calm down. Let them know it’s okay to feel however they feel – whether that’s scared, worried, angry or sad. Reassure them this will pass, you’re there for them, and you’ll get through this together.”</a:t>
            </a:r>
          </a:p>
        </p:txBody>
      </p:sp>
    </p:spTree>
    <p:extLst>
      <p:ext uri="{BB962C8B-B14F-4D97-AF65-F5344CB8AC3E}">
        <p14:creationId xmlns:p14="http://schemas.microsoft.com/office/powerpoint/2010/main" val="873734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on online safety</a:t>
            </a:r>
            <a:endParaRPr lang="en-GB" dirty="0"/>
          </a:p>
        </p:txBody>
      </p:sp>
      <p:sp>
        <p:nvSpPr>
          <p:cNvPr id="3" name="Content Placeholder 2"/>
          <p:cNvSpPr>
            <a:spLocks noGrp="1"/>
          </p:cNvSpPr>
          <p:nvPr>
            <p:ph idx="1"/>
          </p:nvPr>
        </p:nvSpPr>
        <p:spPr>
          <a:xfrm>
            <a:off x="685800" y="2600960"/>
            <a:ext cx="10820400" cy="4024125"/>
          </a:xfrm>
        </p:spPr>
        <p:txBody>
          <a:bodyPr/>
          <a:lstStyle/>
          <a:p>
            <a:r>
              <a:rPr lang="en-US" dirty="0" smtClean="0"/>
              <a:t>Worrying increase in online child abuse images and instances</a:t>
            </a:r>
          </a:p>
          <a:p>
            <a:r>
              <a:rPr lang="en-US" dirty="0" smtClean="0"/>
              <a:t>These have nearly doubled since pre-lockdown</a:t>
            </a:r>
          </a:p>
          <a:p>
            <a:r>
              <a:rPr lang="en-US" dirty="0" smtClean="0"/>
              <a:t>The scariest one reported, an NSPCC representative said, was a video witnessed from a child in a lovely house, involved in explicit actions and the parent called her downstairs for dinner in the middle…</a:t>
            </a:r>
          </a:p>
          <a:p>
            <a:r>
              <a:rPr lang="en-US" dirty="0" smtClean="0"/>
              <a:t>Lots of digital safety awareness support on our website</a:t>
            </a:r>
          </a:p>
          <a:p>
            <a:endParaRPr lang="en-US" dirty="0" smtClean="0"/>
          </a:p>
          <a:p>
            <a:endParaRPr lang="en-GB" dirty="0"/>
          </a:p>
        </p:txBody>
      </p:sp>
      <p:pic>
        <p:nvPicPr>
          <p:cNvPr id="3074" name="Picture 2" descr="Alarm Sign Icon Stock Vector (Royalty Free) 6880352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755" y="375180"/>
            <a:ext cx="1548750" cy="16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845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444" y="764373"/>
            <a:ext cx="10433756" cy="1293028"/>
          </a:xfrm>
        </p:spPr>
        <p:txBody>
          <a:bodyPr/>
          <a:lstStyle/>
          <a:p>
            <a:r>
              <a:rPr lang="en-US" dirty="0" smtClean="0"/>
              <a:t>What else Will we work towards?</a:t>
            </a:r>
            <a:endParaRPr lang="en-GB" dirty="0"/>
          </a:p>
        </p:txBody>
      </p:sp>
      <p:sp>
        <p:nvSpPr>
          <p:cNvPr id="3" name="Content Placeholder 2"/>
          <p:cNvSpPr>
            <a:spLocks noGrp="1"/>
          </p:cNvSpPr>
          <p:nvPr>
            <p:ph idx="1"/>
          </p:nvPr>
        </p:nvSpPr>
        <p:spPr>
          <a:xfrm>
            <a:off x="685800" y="2600960"/>
            <a:ext cx="10820400" cy="4024125"/>
          </a:xfrm>
        </p:spPr>
        <p:txBody>
          <a:bodyPr/>
          <a:lstStyle/>
          <a:p>
            <a:r>
              <a:rPr lang="en-US" dirty="0" smtClean="0"/>
              <a:t>More creative work and tasks</a:t>
            </a:r>
          </a:p>
          <a:p>
            <a:r>
              <a:rPr lang="en-US" dirty="0" smtClean="0"/>
              <a:t>Possible upload of work at different times</a:t>
            </a:r>
          </a:p>
          <a:p>
            <a:r>
              <a:rPr lang="en-US" dirty="0" smtClean="0"/>
              <a:t>PE – challenges sent out Friday for those to participate (and parents!)</a:t>
            </a:r>
          </a:p>
          <a:p>
            <a:r>
              <a:rPr lang="en-US" dirty="0" smtClean="0"/>
              <a:t>Reading books</a:t>
            </a:r>
          </a:p>
          <a:p>
            <a:r>
              <a:rPr lang="en-US" dirty="0" smtClean="0"/>
              <a:t>More </a:t>
            </a:r>
            <a:r>
              <a:rPr lang="en-US" dirty="0" err="1" smtClean="0"/>
              <a:t>personalised</a:t>
            </a:r>
            <a:r>
              <a:rPr lang="en-US" dirty="0" smtClean="0"/>
              <a:t> 1:1 sessions or Zoom sessions for some </a:t>
            </a:r>
          </a:p>
          <a:p>
            <a:r>
              <a:rPr lang="en-US" dirty="0" smtClean="0"/>
              <a:t>Continue with the support</a:t>
            </a:r>
          </a:p>
          <a:p>
            <a:r>
              <a:rPr lang="en-US" dirty="0" smtClean="0"/>
              <a:t>Reduction in screen time</a:t>
            </a:r>
          </a:p>
          <a:p>
            <a:r>
              <a:rPr lang="en-US" dirty="0" smtClean="0"/>
              <a:t>Finding a way to connect friends in a non-work related manner…ideas?</a:t>
            </a:r>
          </a:p>
          <a:p>
            <a:endParaRPr lang="en-US" dirty="0" smtClean="0"/>
          </a:p>
          <a:p>
            <a:endParaRPr lang="en-US" dirty="0" smtClean="0"/>
          </a:p>
          <a:p>
            <a:endParaRPr lang="en-GB" dirty="0"/>
          </a:p>
        </p:txBody>
      </p:sp>
    </p:spTree>
    <p:extLst>
      <p:ext uri="{BB962C8B-B14F-4D97-AF65-F5344CB8AC3E}">
        <p14:creationId xmlns:p14="http://schemas.microsoft.com/office/powerpoint/2010/main" val="3795052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t>
            </a:r>
            <a:r>
              <a:rPr lang="en-US" dirty="0" err="1" smtClean="0"/>
              <a:t>summarise</a:t>
            </a:r>
            <a:r>
              <a:rPr lang="en-US" dirty="0" smtClean="0"/>
              <a:t>…</a:t>
            </a:r>
            <a:endParaRPr lang="en-GB" dirty="0"/>
          </a:p>
        </p:txBody>
      </p:sp>
      <p:sp>
        <p:nvSpPr>
          <p:cNvPr id="3" name="Content Placeholder 2"/>
          <p:cNvSpPr>
            <a:spLocks noGrp="1"/>
          </p:cNvSpPr>
          <p:nvPr>
            <p:ph idx="1"/>
          </p:nvPr>
        </p:nvSpPr>
        <p:spPr>
          <a:xfrm>
            <a:off x="685800" y="2600960"/>
            <a:ext cx="10820400" cy="4024125"/>
          </a:xfrm>
        </p:spPr>
        <p:txBody>
          <a:bodyPr/>
          <a:lstStyle/>
          <a:p>
            <a:r>
              <a:rPr lang="en-US" dirty="0" smtClean="0"/>
              <a:t>Nothing is a lost cause – there are good days and bad days.</a:t>
            </a:r>
          </a:p>
          <a:p>
            <a:r>
              <a:rPr lang="en-US" dirty="0" smtClean="0"/>
              <a:t>The government expectations are not “one size fits all”</a:t>
            </a:r>
          </a:p>
          <a:p>
            <a:r>
              <a:rPr lang="en-US" dirty="0" smtClean="0"/>
              <a:t>We all want children back safely as soon as possible</a:t>
            </a:r>
          </a:p>
          <a:p>
            <a:r>
              <a:rPr lang="en-US" dirty="0" smtClean="0"/>
              <a:t>Routine is key</a:t>
            </a:r>
          </a:p>
          <a:p>
            <a:r>
              <a:rPr lang="en-US" dirty="0" smtClean="0"/>
              <a:t>Long term relationships are more important than short term battles</a:t>
            </a:r>
          </a:p>
          <a:p>
            <a:r>
              <a:rPr lang="en-US" dirty="0" smtClean="0"/>
              <a:t>Find a way to make little changes to celebrate success</a:t>
            </a:r>
          </a:p>
          <a:p>
            <a:r>
              <a:rPr lang="en-US" dirty="0" smtClean="0"/>
              <a:t>Be kind to yourself</a:t>
            </a:r>
          </a:p>
          <a:p>
            <a:r>
              <a:rPr lang="en-US" dirty="0" smtClean="0"/>
              <a:t>Everyone is worried that their child may fall behind. Remember the whole country is feeling this.</a:t>
            </a:r>
          </a:p>
          <a:p>
            <a:endParaRPr lang="en-US" dirty="0" smtClean="0"/>
          </a:p>
          <a:p>
            <a:endParaRPr lang="en-GB" dirty="0"/>
          </a:p>
        </p:txBody>
      </p:sp>
    </p:spTree>
    <p:extLst>
      <p:ext uri="{BB962C8B-B14F-4D97-AF65-F5344CB8AC3E}">
        <p14:creationId xmlns:p14="http://schemas.microsoft.com/office/powerpoint/2010/main" val="1890121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t>
            </a:r>
            <a:r>
              <a:rPr lang="en-US" dirty="0" err="1" smtClean="0"/>
              <a:t>summarise</a:t>
            </a:r>
            <a:r>
              <a:rPr lang="en-US" dirty="0" smtClean="0"/>
              <a:t>…2</a:t>
            </a:r>
            <a:endParaRPr lang="en-GB" dirty="0"/>
          </a:p>
        </p:txBody>
      </p:sp>
      <p:sp>
        <p:nvSpPr>
          <p:cNvPr id="3" name="Content Placeholder 2"/>
          <p:cNvSpPr>
            <a:spLocks noGrp="1"/>
          </p:cNvSpPr>
          <p:nvPr>
            <p:ph idx="1"/>
          </p:nvPr>
        </p:nvSpPr>
        <p:spPr>
          <a:xfrm>
            <a:off x="685800" y="2600960"/>
            <a:ext cx="10820400" cy="4024125"/>
          </a:xfrm>
        </p:spPr>
        <p:txBody>
          <a:bodyPr/>
          <a:lstStyle/>
          <a:p>
            <a:r>
              <a:rPr lang="en-US" dirty="0" smtClean="0"/>
              <a:t>Down time is hugely important</a:t>
            </a:r>
          </a:p>
          <a:p>
            <a:r>
              <a:rPr lang="en-US" dirty="0" smtClean="0"/>
              <a:t>Go back to basics</a:t>
            </a:r>
          </a:p>
          <a:p>
            <a:r>
              <a:rPr lang="en-US" dirty="0" smtClean="0"/>
              <a:t>There is no benefit from feeling guilty</a:t>
            </a:r>
          </a:p>
          <a:p>
            <a:r>
              <a:rPr lang="en-US" dirty="0" smtClean="0"/>
              <a:t>We will continue to offer </a:t>
            </a:r>
            <a:r>
              <a:rPr lang="en-US" dirty="0" err="1" smtClean="0"/>
              <a:t>personalised</a:t>
            </a:r>
            <a:r>
              <a:rPr lang="en-US" dirty="0" smtClean="0"/>
              <a:t> support wherever possible in response to your surveys</a:t>
            </a:r>
          </a:p>
          <a:p>
            <a:r>
              <a:rPr lang="en-US" dirty="0" smtClean="0"/>
              <a:t>We will take each new week at a time</a:t>
            </a:r>
          </a:p>
          <a:p>
            <a:r>
              <a:rPr lang="en-US" dirty="0" smtClean="0"/>
              <a:t>We won’t make wholesale changes at </a:t>
            </a:r>
            <a:r>
              <a:rPr lang="en-US" dirty="0" smtClean="0"/>
              <a:t>once, have to be mindful of running off at 100mph vs. pacing ourselves</a:t>
            </a:r>
            <a:endParaRPr lang="en-US" dirty="0" smtClean="0"/>
          </a:p>
          <a:p>
            <a:endParaRPr lang="en-US" dirty="0" smtClean="0"/>
          </a:p>
          <a:p>
            <a:endParaRPr lang="en-GB" dirty="0"/>
          </a:p>
        </p:txBody>
      </p:sp>
      <p:pic>
        <p:nvPicPr>
          <p:cNvPr id="18434" name="Picture 2" descr="Breaking &amp; Entering: Tortoise and Hare a Tale of Two Screenwriters - Script  Magaz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886" y="281750"/>
            <a:ext cx="2466183" cy="177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816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2600" y="2686756"/>
            <a:ext cx="5359577" cy="3738238"/>
          </a:xfrm>
          <a:prstGeom prst="rect">
            <a:avLst/>
          </a:prstGeom>
        </p:spPr>
      </p:pic>
      <p:pic>
        <p:nvPicPr>
          <p:cNvPr id="5" name="Picture 4"/>
          <p:cNvPicPr>
            <a:picLocks noChangeAspect="1"/>
          </p:cNvPicPr>
          <p:nvPr/>
        </p:nvPicPr>
        <p:blipFill rotWithShape="1">
          <a:blip r:embed="rId3"/>
          <a:srcRect t="5441"/>
          <a:stretch/>
        </p:blipFill>
        <p:spPr>
          <a:xfrm>
            <a:off x="6220177" y="2789910"/>
            <a:ext cx="4479043" cy="3531929"/>
          </a:xfrm>
          <a:prstGeom prst="rect">
            <a:avLst/>
          </a:prstGeom>
        </p:spPr>
      </p:pic>
      <p:sp>
        <p:nvSpPr>
          <p:cNvPr id="6" name="Title 1"/>
          <p:cNvSpPr>
            <a:spLocks noGrp="1"/>
          </p:cNvSpPr>
          <p:nvPr>
            <p:ph type="title"/>
          </p:nvPr>
        </p:nvSpPr>
        <p:spPr>
          <a:xfrm>
            <a:off x="-1354666" y="630599"/>
            <a:ext cx="12987866" cy="1293028"/>
          </a:xfrm>
        </p:spPr>
        <p:txBody>
          <a:bodyPr>
            <a:normAutofit/>
          </a:bodyPr>
          <a:lstStyle/>
          <a:p>
            <a:r>
              <a:rPr lang="en-US" sz="3200" dirty="0" smtClean="0"/>
              <a:t>WHEN I SAID BRING A DRINK…</a:t>
            </a:r>
            <a:endParaRPr lang="en-GB" sz="3200" dirty="0"/>
          </a:p>
        </p:txBody>
      </p:sp>
    </p:spTree>
    <p:extLst>
      <p:ext uri="{BB962C8B-B14F-4D97-AF65-F5344CB8AC3E}">
        <p14:creationId xmlns:p14="http://schemas.microsoft.com/office/powerpoint/2010/main" val="3127613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5189" y="1867603"/>
            <a:ext cx="4971895" cy="3512256"/>
          </a:xfrm>
          <a:prstGeom prst="rect">
            <a:avLst/>
          </a:prstGeom>
        </p:spPr>
      </p:pic>
      <p:pic>
        <p:nvPicPr>
          <p:cNvPr id="3" name="Picture 2"/>
          <p:cNvPicPr>
            <a:picLocks noChangeAspect="1"/>
          </p:cNvPicPr>
          <p:nvPr/>
        </p:nvPicPr>
        <p:blipFill>
          <a:blip r:embed="rId3"/>
          <a:stretch>
            <a:fillRect/>
          </a:stretch>
        </p:blipFill>
        <p:spPr>
          <a:xfrm>
            <a:off x="5707084" y="1867603"/>
            <a:ext cx="4372590" cy="4079521"/>
          </a:xfrm>
          <a:prstGeom prst="rect">
            <a:avLst/>
          </a:prstGeom>
        </p:spPr>
      </p:pic>
    </p:spTree>
    <p:extLst>
      <p:ext uri="{BB962C8B-B14F-4D97-AF65-F5344CB8AC3E}">
        <p14:creationId xmlns:p14="http://schemas.microsoft.com/office/powerpoint/2010/main" val="890983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83266" y="416109"/>
            <a:ext cx="12987866" cy="1293028"/>
          </a:xfrm>
        </p:spPr>
        <p:txBody>
          <a:bodyPr>
            <a:normAutofit/>
          </a:bodyPr>
          <a:lstStyle/>
          <a:p>
            <a:r>
              <a:rPr lang="en-US" sz="3200" dirty="0" smtClean="0"/>
              <a:t>Ground rules</a:t>
            </a:r>
            <a:endParaRPr lang="en-GB" sz="3200" dirty="0"/>
          </a:p>
        </p:txBody>
      </p:sp>
      <p:sp>
        <p:nvSpPr>
          <p:cNvPr id="4" name="Content Placeholder 2"/>
          <p:cNvSpPr>
            <a:spLocks noGrp="1"/>
          </p:cNvSpPr>
          <p:nvPr>
            <p:ph idx="1"/>
          </p:nvPr>
        </p:nvSpPr>
        <p:spPr>
          <a:xfrm>
            <a:off x="584200" y="1709137"/>
            <a:ext cx="10820400" cy="4827130"/>
          </a:xfrm>
        </p:spPr>
        <p:txBody>
          <a:bodyPr>
            <a:normAutofit lnSpcReduction="10000"/>
          </a:bodyPr>
          <a:lstStyle/>
          <a:p>
            <a:r>
              <a:rPr lang="en-US" dirty="0" smtClean="0"/>
              <a:t>I come to tonight’s meeting mostly as a parent, not a professional</a:t>
            </a:r>
          </a:p>
          <a:p>
            <a:r>
              <a:rPr lang="en-US" dirty="0" smtClean="0"/>
              <a:t>We are talking </a:t>
            </a:r>
            <a:r>
              <a:rPr lang="en-US" b="1" u="sng" dirty="0" smtClean="0"/>
              <a:t>about</a:t>
            </a:r>
            <a:r>
              <a:rPr lang="en-US" dirty="0" smtClean="0"/>
              <a:t> children so they should be out of earshot!</a:t>
            </a:r>
          </a:p>
          <a:p>
            <a:r>
              <a:rPr lang="en-US" dirty="0" smtClean="0"/>
              <a:t>Honesty is the best policy</a:t>
            </a:r>
          </a:p>
          <a:p>
            <a:r>
              <a:rPr lang="en-US" dirty="0" smtClean="0"/>
              <a:t>We do not have all the answers as this is unchartered territory</a:t>
            </a:r>
          </a:p>
          <a:p>
            <a:r>
              <a:rPr lang="en-US" dirty="0"/>
              <a:t>There is a new line being formed between home and school</a:t>
            </a:r>
          </a:p>
          <a:p>
            <a:r>
              <a:rPr lang="en-US" dirty="0" smtClean="0"/>
              <a:t>Families need support – families are not always perfect but they are there for each other and the Sibsey Family is no different</a:t>
            </a:r>
          </a:p>
          <a:p>
            <a:r>
              <a:rPr lang="en-US" dirty="0"/>
              <a:t>Your responses have been incredible and have informed next steps</a:t>
            </a:r>
          </a:p>
          <a:p>
            <a:r>
              <a:rPr lang="en-US" dirty="0" smtClean="0"/>
              <a:t>There </a:t>
            </a:r>
            <a:r>
              <a:rPr lang="en-US" dirty="0"/>
              <a:t>is no </a:t>
            </a:r>
            <a:r>
              <a:rPr lang="en-US" dirty="0" smtClean="0"/>
              <a:t>preaching</a:t>
            </a:r>
          </a:p>
          <a:p>
            <a:r>
              <a:rPr lang="en-US" dirty="0" smtClean="0"/>
              <a:t>Parents should </a:t>
            </a:r>
            <a:r>
              <a:rPr lang="en-US" dirty="0" err="1" smtClean="0"/>
              <a:t>recognise</a:t>
            </a:r>
            <a:r>
              <a:rPr lang="en-US" dirty="0" smtClean="0"/>
              <a:t> and actively </a:t>
            </a:r>
            <a:r>
              <a:rPr lang="en-US" dirty="0" err="1" smtClean="0"/>
              <a:t>empathise</a:t>
            </a:r>
            <a:r>
              <a:rPr lang="en-US" dirty="0" smtClean="0"/>
              <a:t> with different perspectives on every point made</a:t>
            </a:r>
          </a:p>
          <a:p>
            <a:r>
              <a:rPr lang="en-US" dirty="0" smtClean="0"/>
              <a:t>I will intend to record this meeting and put it on the website for parents that could not make it </a:t>
            </a:r>
            <a:endParaRPr lang="en-US" dirty="0"/>
          </a:p>
          <a:p>
            <a:endParaRPr lang="en-US" dirty="0"/>
          </a:p>
          <a:p>
            <a:endParaRPr lang="en-US" dirty="0" smtClean="0"/>
          </a:p>
          <a:p>
            <a:endParaRPr lang="en-GB" dirty="0"/>
          </a:p>
        </p:txBody>
      </p:sp>
    </p:spTree>
    <p:extLst>
      <p:ext uri="{BB962C8B-B14F-4D97-AF65-F5344CB8AC3E}">
        <p14:creationId xmlns:p14="http://schemas.microsoft.com/office/powerpoint/2010/main" val="3719375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perspectives</a:t>
            </a:r>
            <a:endParaRPr lang="en-GB" dirty="0"/>
          </a:p>
        </p:txBody>
      </p:sp>
      <p:pic>
        <p:nvPicPr>
          <p:cNvPr id="13314" name="Picture 2" descr="Two ends of a spectrum #CampusChallenge by Godsent Ubhi | OkadaBook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5067" y="2323658"/>
            <a:ext cx="3048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05487" y="2496235"/>
            <a:ext cx="6578601" cy="2585323"/>
          </a:xfrm>
          <a:prstGeom prst="rect">
            <a:avLst/>
          </a:prstGeom>
        </p:spPr>
        <p:txBody>
          <a:bodyPr wrap="square">
            <a:spAutoFit/>
          </a:bodyPr>
          <a:lstStyle/>
          <a:p>
            <a:r>
              <a:rPr lang="en-US" dirty="0" smtClean="0"/>
              <a:t>It’s really evident from the survey responses that some families have a better experience than others.</a:t>
            </a:r>
          </a:p>
          <a:p>
            <a:endParaRPr lang="en-US" dirty="0"/>
          </a:p>
          <a:p>
            <a:r>
              <a:rPr lang="en-US" dirty="0" smtClean="0"/>
              <a:t>It’s also true that some people experience the best and worst within one day!</a:t>
            </a:r>
          </a:p>
          <a:p>
            <a:endParaRPr lang="en-US" dirty="0"/>
          </a:p>
          <a:p>
            <a:r>
              <a:rPr lang="en-US" dirty="0" smtClean="0"/>
              <a:t>It’s impossible to list all of the different experiences going on with our families but to acknowledge just how varied and different they are is really important.</a:t>
            </a:r>
          </a:p>
        </p:txBody>
      </p:sp>
    </p:spTree>
    <p:extLst>
      <p:ext uri="{BB962C8B-B14F-4D97-AF65-F5344CB8AC3E}">
        <p14:creationId xmlns:p14="http://schemas.microsoft.com/office/powerpoint/2010/main" val="2159931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622" y="764373"/>
            <a:ext cx="10309578" cy="1293028"/>
          </a:xfrm>
        </p:spPr>
        <p:txBody>
          <a:bodyPr/>
          <a:lstStyle/>
          <a:p>
            <a:r>
              <a:rPr lang="en-US" dirty="0" smtClean="0"/>
              <a:t>Remote learning plan and policy</a:t>
            </a:r>
            <a:endParaRPr lang="en-GB" dirty="0"/>
          </a:p>
        </p:txBody>
      </p:sp>
      <p:sp>
        <p:nvSpPr>
          <p:cNvPr id="4" name="Rectangle 3"/>
          <p:cNvSpPr/>
          <p:nvPr/>
        </p:nvSpPr>
        <p:spPr>
          <a:xfrm>
            <a:off x="5531555" y="2892234"/>
            <a:ext cx="5768623" cy="2031325"/>
          </a:xfrm>
          <a:prstGeom prst="rect">
            <a:avLst/>
          </a:prstGeom>
        </p:spPr>
        <p:txBody>
          <a:bodyPr wrap="square">
            <a:spAutoFit/>
          </a:bodyPr>
          <a:lstStyle/>
          <a:p>
            <a:r>
              <a:rPr lang="en-US" dirty="0" smtClean="0"/>
              <a:t>This is on our website. We have used the government expectations and guidelines to form our remote learning plan. We have also sent this off to Lincolnshire Authority and our Engagement Steps document which has been shared with a number of other schools in the area. We feel that as a school we are setting out good practice.</a:t>
            </a:r>
          </a:p>
        </p:txBody>
      </p:sp>
      <p:pic>
        <p:nvPicPr>
          <p:cNvPr id="5" name="Content Placeholder 4"/>
          <p:cNvPicPr>
            <a:picLocks noGrp="1" noChangeAspect="1"/>
          </p:cNvPicPr>
          <p:nvPr>
            <p:ph idx="1"/>
          </p:nvPr>
        </p:nvPicPr>
        <p:blipFill>
          <a:blip r:embed="rId2"/>
          <a:stretch>
            <a:fillRect/>
          </a:stretch>
        </p:blipFill>
        <p:spPr>
          <a:xfrm>
            <a:off x="490011" y="2363259"/>
            <a:ext cx="4481912" cy="3089274"/>
          </a:xfrm>
          <a:prstGeom prst="rect">
            <a:avLst/>
          </a:prstGeom>
        </p:spPr>
      </p:pic>
    </p:spTree>
    <p:extLst>
      <p:ext uri="{BB962C8B-B14F-4D97-AF65-F5344CB8AC3E}">
        <p14:creationId xmlns:p14="http://schemas.microsoft.com/office/powerpoint/2010/main" val="4098716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74357" y="1455019"/>
            <a:ext cx="5159022" cy="36318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499" y="680139"/>
            <a:ext cx="3877733" cy="517031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284" t="-437" r="14897" b="49254"/>
          <a:stretch/>
        </p:blipFill>
        <p:spPr>
          <a:xfrm rot="5400000">
            <a:off x="7379878" y="1775160"/>
            <a:ext cx="5251519" cy="2980267"/>
          </a:xfrm>
          <a:prstGeom prst="rect">
            <a:avLst/>
          </a:prstGeom>
        </p:spPr>
      </p:pic>
    </p:spTree>
    <p:extLst>
      <p:ext uri="{BB962C8B-B14F-4D97-AF65-F5344CB8AC3E}">
        <p14:creationId xmlns:p14="http://schemas.microsoft.com/office/powerpoint/2010/main" val="370153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983</TotalTime>
  <Words>2059</Words>
  <Application>Microsoft Office PowerPoint</Application>
  <PresentationFormat>Widescreen</PresentationFormat>
  <Paragraphs>320</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Century Gothic</vt:lpstr>
      <vt:lpstr>Times New Roman</vt:lpstr>
      <vt:lpstr>Vapor Trail</vt:lpstr>
      <vt:lpstr> zoom meeting remote learning  25.1.21</vt:lpstr>
      <vt:lpstr>Outline for tonight’s meeting</vt:lpstr>
      <vt:lpstr>WHEN I SAID BRING A DRINK…</vt:lpstr>
      <vt:lpstr>WHEN I SAID BRING A DRINK…</vt:lpstr>
      <vt:lpstr>PowerPoint Presentation</vt:lpstr>
      <vt:lpstr>Ground rules</vt:lpstr>
      <vt:lpstr>Different perspectives</vt:lpstr>
      <vt:lpstr>Remote learning plan and policy</vt:lpstr>
      <vt:lpstr>PowerPoint Presentation</vt:lpstr>
      <vt:lpstr>PowerPoint Presentation</vt:lpstr>
      <vt:lpstr>PowerPoint Presentation</vt:lpstr>
      <vt:lpstr>PowerPoint Presentation</vt:lpstr>
      <vt:lpstr>…To summarise our current feelings…</vt:lpstr>
      <vt:lpstr>What September’s return to school taught us</vt:lpstr>
      <vt:lpstr>What September’s return to school taught us</vt:lpstr>
      <vt:lpstr>What HAVE YOU FOUND OUT?</vt:lpstr>
      <vt:lpstr>What’s working well?</vt:lpstr>
      <vt:lpstr>What’s working well?</vt:lpstr>
      <vt:lpstr>What’s working well?</vt:lpstr>
      <vt:lpstr>PowerPoint Presentation</vt:lpstr>
      <vt:lpstr>Breakdown of Responses</vt:lpstr>
      <vt:lpstr>Biggest issues You are facing</vt:lpstr>
      <vt:lpstr>Easiest subjects to manage? </vt:lpstr>
      <vt:lpstr>Are tasks well explained? </vt:lpstr>
      <vt:lpstr>Are you receiving enough feedback? </vt:lpstr>
      <vt:lpstr>Getting support from school? </vt:lpstr>
      <vt:lpstr>Your top tips for each other</vt:lpstr>
      <vt:lpstr>Your top tips for each other</vt:lpstr>
      <vt:lpstr>Your top tips for each other</vt:lpstr>
      <vt:lpstr>Your top tips for each other</vt:lpstr>
      <vt:lpstr>Your top tips for each other</vt:lpstr>
      <vt:lpstr>Your top tips for each other</vt:lpstr>
      <vt:lpstr>Battles with my child</vt:lpstr>
      <vt:lpstr>Talk directly about the situation</vt:lpstr>
      <vt:lpstr>A note on online safety</vt:lpstr>
      <vt:lpstr>What else Will we work towards?</vt:lpstr>
      <vt:lpstr>To summarise…</vt:lpstr>
      <vt:lpstr>To summarise…2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Graeme Wright</dc:creator>
  <cp:lastModifiedBy>Graeme Wright</cp:lastModifiedBy>
  <cp:revision>63</cp:revision>
  <dcterms:created xsi:type="dcterms:W3CDTF">2020-05-11T09:39:38Z</dcterms:created>
  <dcterms:modified xsi:type="dcterms:W3CDTF">2021-01-25T19:01:32Z</dcterms:modified>
</cp:coreProperties>
</file>